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30"/>
  </p:notesMasterIdLst>
  <p:handoutMasterIdLst>
    <p:handoutMasterId r:id="rId131"/>
  </p:handoutMasterIdLst>
  <p:sldIdLst>
    <p:sldId id="256" r:id="rId5"/>
    <p:sldId id="269" r:id="rId6"/>
    <p:sldId id="299" r:id="rId7"/>
    <p:sldId id="270" r:id="rId8"/>
    <p:sldId id="273" r:id="rId9"/>
    <p:sldId id="279" r:id="rId10"/>
    <p:sldId id="295" r:id="rId11"/>
    <p:sldId id="280" r:id="rId12"/>
    <p:sldId id="298" r:id="rId13"/>
    <p:sldId id="366" r:id="rId14"/>
    <p:sldId id="300" r:id="rId15"/>
    <p:sldId id="367" r:id="rId16"/>
    <p:sldId id="278" r:id="rId17"/>
    <p:sldId id="294" r:id="rId18"/>
    <p:sldId id="302" r:id="rId19"/>
    <p:sldId id="370" r:id="rId20"/>
    <p:sldId id="401" r:id="rId21"/>
    <p:sldId id="368" r:id="rId22"/>
    <p:sldId id="369" r:id="rId23"/>
    <p:sldId id="371" r:id="rId24"/>
    <p:sldId id="412" r:id="rId25"/>
    <p:sldId id="373" r:id="rId26"/>
    <p:sldId id="374" r:id="rId27"/>
    <p:sldId id="375" r:id="rId28"/>
    <p:sldId id="377" r:id="rId29"/>
    <p:sldId id="378" r:id="rId30"/>
    <p:sldId id="379" r:id="rId31"/>
    <p:sldId id="380" r:id="rId32"/>
    <p:sldId id="381" r:id="rId33"/>
    <p:sldId id="382" r:id="rId34"/>
    <p:sldId id="383" r:id="rId35"/>
    <p:sldId id="384" r:id="rId36"/>
    <p:sldId id="385" r:id="rId37"/>
    <p:sldId id="386" r:id="rId38"/>
    <p:sldId id="387" r:id="rId39"/>
    <p:sldId id="388" r:id="rId40"/>
    <p:sldId id="389" r:id="rId41"/>
    <p:sldId id="404" r:id="rId42"/>
    <p:sldId id="414" r:id="rId43"/>
    <p:sldId id="420" r:id="rId44"/>
    <p:sldId id="415" r:id="rId45"/>
    <p:sldId id="417" r:id="rId46"/>
    <p:sldId id="390" r:id="rId47"/>
    <p:sldId id="406" r:id="rId48"/>
    <p:sldId id="372" r:id="rId49"/>
    <p:sldId id="416" r:id="rId50"/>
    <p:sldId id="418" r:id="rId51"/>
    <p:sldId id="419" r:id="rId52"/>
    <p:sldId id="422" r:id="rId53"/>
    <p:sldId id="397" r:id="rId54"/>
    <p:sldId id="398" r:id="rId55"/>
    <p:sldId id="399" r:id="rId56"/>
    <p:sldId id="400" r:id="rId57"/>
    <p:sldId id="402" r:id="rId58"/>
    <p:sldId id="303" r:id="rId59"/>
    <p:sldId id="304" r:id="rId60"/>
    <p:sldId id="305" r:id="rId61"/>
    <p:sldId id="306" r:id="rId62"/>
    <p:sldId id="307" r:id="rId63"/>
    <p:sldId id="403" r:id="rId64"/>
    <p:sldId id="308" r:id="rId65"/>
    <p:sldId id="310" r:id="rId66"/>
    <p:sldId id="311" r:id="rId67"/>
    <p:sldId id="309" r:id="rId68"/>
    <p:sldId id="423" r:id="rId69"/>
    <p:sldId id="312" r:id="rId70"/>
    <p:sldId id="313" r:id="rId71"/>
    <p:sldId id="314" r:id="rId72"/>
    <p:sldId id="315" r:id="rId73"/>
    <p:sldId id="316" r:id="rId74"/>
    <p:sldId id="317" r:id="rId75"/>
    <p:sldId id="318" r:id="rId76"/>
    <p:sldId id="321" r:id="rId77"/>
    <p:sldId id="319" r:id="rId78"/>
    <p:sldId id="320"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425" r:id="rId92"/>
    <p:sldId id="429" r:id="rId93"/>
    <p:sldId id="334" r:id="rId94"/>
    <p:sldId id="426" r:id="rId95"/>
    <p:sldId id="335" r:id="rId96"/>
    <p:sldId id="336" r:id="rId97"/>
    <p:sldId id="341" r:id="rId98"/>
    <p:sldId id="337" r:id="rId99"/>
    <p:sldId id="427" r:id="rId100"/>
    <p:sldId id="428" r:id="rId101"/>
    <p:sldId id="339" r:id="rId102"/>
    <p:sldId id="424" r:id="rId103"/>
    <p:sldId id="340" r:id="rId104"/>
    <p:sldId id="342" r:id="rId105"/>
    <p:sldId id="343" r:id="rId106"/>
    <p:sldId id="407" r:id="rId107"/>
    <p:sldId id="344" r:id="rId108"/>
    <p:sldId id="345" r:id="rId109"/>
    <p:sldId id="346" r:id="rId110"/>
    <p:sldId id="347" r:id="rId111"/>
    <p:sldId id="348" r:id="rId112"/>
    <p:sldId id="349" r:id="rId113"/>
    <p:sldId id="351" r:id="rId114"/>
    <p:sldId id="355" r:id="rId115"/>
    <p:sldId id="356" r:id="rId116"/>
    <p:sldId id="408" r:id="rId117"/>
    <p:sldId id="409" r:id="rId118"/>
    <p:sldId id="410" r:id="rId119"/>
    <p:sldId id="411" r:id="rId120"/>
    <p:sldId id="357" r:id="rId121"/>
    <p:sldId id="352" r:id="rId122"/>
    <p:sldId id="358" r:id="rId123"/>
    <p:sldId id="353" r:id="rId124"/>
    <p:sldId id="359" r:id="rId125"/>
    <p:sldId id="365" r:id="rId126"/>
    <p:sldId id="360" r:id="rId127"/>
    <p:sldId id="361" r:id="rId128"/>
    <p:sldId id="267" r:id="rId129"/>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a:srgbClr val="FFFFFF"/>
    <a:srgbClr val="FFF6F6"/>
    <a:srgbClr val="FF3300"/>
    <a:srgbClr val="FFCCCC"/>
    <a:srgbClr val="FF66CC"/>
    <a:srgbClr val="FF00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53" d="100"/>
          <a:sy n="53" d="100"/>
        </p:scale>
        <p:origin x="990" y="42"/>
      </p:cViewPr>
      <p:guideLst>
        <p:guide orient="horz" pos="2160"/>
        <p:guide pos="3840"/>
      </p:guideLst>
    </p:cSldViewPr>
  </p:slideViewPr>
  <p:notesTextViewPr>
    <p:cViewPr>
      <p:scale>
        <a:sx n="1" d="1"/>
        <a:sy n="1" d="1"/>
      </p:scale>
      <p:origin x="0" y="0"/>
    </p:cViewPr>
  </p:notesTextViewPr>
  <p:sorterViewPr>
    <p:cViewPr varScale="1">
      <p:scale>
        <a:sx n="1" d="1"/>
        <a:sy n="1" d="1"/>
      </p:scale>
      <p:origin x="0" y="-32118"/>
    </p:cViewPr>
  </p:sorterViewPr>
  <p:notesViewPr>
    <p:cSldViewPr snapToGrid="0">
      <p:cViewPr varScale="1">
        <p:scale>
          <a:sx n="70" d="100"/>
          <a:sy n="70" d="100"/>
        </p:scale>
        <p:origin x="3566" y="55"/>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9.svg"/><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9.svg"/><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048C61-36D6-4B73-9AF4-D31B74104F82}" type="doc">
      <dgm:prSet loTypeId="urn:microsoft.com/office/officeart/2018/5/layout/IconCircleLabelList" loCatId="other" qsTypeId="urn:microsoft.com/office/officeart/2005/8/quickstyle/simple4" qsCatId="simple" csTypeId="urn:microsoft.com/office/officeart/2005/8/colors/accent2_3" csCatId="accent2" phldr="1"/>
      <dgm:spPr/>
      <dgm:t>
        <a:bodyPr/>
        <a:lstStyle/>
        <a:p>
          <a:endParaRPr lang="zh-TW" altLang="en-US"/>
        </a:p>
      </dgm:t>
    </dgm:pt>
    <dgm:pt modelId="{AF583F91-332F-4E72-A1E0-987BFD089F88}">
      <dgm:prSet phldrT="[Text]"/>
      <dgm:spPr/>
      <dgm:t>
        <a:bodyPr/>
        <a:lstStyle/>
        <a:p>
          <a:pPr>
            <a:lnSpc>
              <a:spcPct val="100000"/>
            </a:lnSpc>
            <a:defRPr cap="all"/>
          </a:pPr>
          <a:r>
            <a:rPr lang="zh-TW" altLang="en-US" noProof="0" dirty="0"/>
            <a:t>聊天機器人</a:t>
          </a:r>
          <a:endParaRPr lang="en-US" altLang="zh-TW" noProof="0" dirty="0"/>
        </a:p>
        <a:p>
          <a:pPr>
            <a:lnSpc>
              <a:spcPct val="100000"/>
            </a:lnSpc>
            <a:defRPr cap="all"/>
          </a:pPr>
          <a:r>
            <a:rPr lang="en-US" b="0" i="0" dirty="0"/>
            <a:t>Chatbots</a:t>
          </a:r>
          <a:endParaRPr lang="zh-TW" altLang="en-US" noProof="0" dirty="0"/>
        </a:p>
      </dgm:t>
    </dgm:pt>
    <dgm:pt modelId="{64596A89-BBA0-45D0-8E22-7BBC2F943B47}" type="parTrans" cxnId="{A68E0B67-A0CF-423E-9B01-65F9A6E5BDCF}">
      <dgm:prSet/>
      <dgm:spPr/>
      <dgm:t>
        <a:bodyPr/>
        <a:lstStyle/>
        <a:p>
          <a:pPr rtl="0"/>
          <a:endParaRPr lang="zh-TW" altLang="en-US" noProof="0" dirty="0"/>
        </a:p>
      </dgm:t>
    </dgm:pt>
    <dgm:pt modelId="{705CEAA8-675D-47C0-8F48-2F40A711E383}" type="sibTrans" cxnId="{A68E0B67-A0CF-423E-9B01-65F9A6E5BDCF}">
      <dgm:prSet/>
      <dgm:spPr/>
      <dgm:t>
        <a:bodyPr/>
        <a:lstStyle/>
        <a:p>
          <a:pPr rtl="0"/>
          <a:endParaRPr lang="zh-TW" altLang="en-US" noProof="0" dirty="0"/>
        </a:p>
      </dgm:t>
    </dgm:pt>
    <dgm:pt modelId="{520A53C9-ECE9-46F5-88D2-D48EC507F57E}">
      <dgm:prSet phldrT="[Text]"/>
      <dgm:spPr/>
      <dgm:t>
        <a:bodyPr/>
        <a:lstStyle/>
        <a:p>
          <a:pPr>
            <a:lnSpc>
              <a:spcPct val="100000"/>
            </a:lnSpc>
            <a:defRPr cap="all"/>
          </a:pPr>
          <a:r>
            <a:rPr lang="zh-TW" altLang="en-US" noProof="0" dirty="0"/>
            <a:t>智慧助理</a:t>
          </a:r>
          <a:endParaRPr lang="en-US" altLang="zh-TW" noProof="0" dirty="0"/>
        </a:p>
        <a:p>
          <a:pPr>
            <a:lnSpc>
              <a:spcPct val="100000"/>
            </a:lnSpc>
            <a:defRPr cap="all"/>
          </a:pPr>
          <a:r>
            <a:rPr lang="en-US" b="0" i="0" dirty="0"/>
            <a:t>intelligent virtual assistant</a:t>
          </a:r>
          <a:endParaRPr lang="zh-TW" altLang="en-US" noProof="0" dirty="0"/>
        </a:p>
      </dgm:t>
    </dgm:pt>
    <dgm:pt modelId="{071F71CB-2E91-4706-8580-7A9507D3498C}" type="parTrans" cxnId="{06F43257-D3EF-4021-8B4C-8FF549290723}">
      <dgm:prSet/>
      <dgm:spPr/>
      <dgm:t>
        <a:bodyPr/>
        <a:lstStyle/>
        <a:p>
          <a:pPr rtl="0"/>
          <a:endParaRPr lang="zh-TW" altLang="en-US" noProof="0" dirty="0"/>
        </a:p>
      </dgm:t>
    </dgm:pt>
    <dgm:pt modelId="{2B883F14-5874-45D7-94D5-8F5162A57A1C}" type="sibTrans" cxnId="{06F43257-D3EF-4021-8B4C-8FF549290723}">
      <dgm:prSet/>
      <dgm:spPr/>
      <dgm:t>
        <a:bodyPr/>
        <a:lstStyle/>
        <a:p>
          <a:pPr rtl="0"/>
          <a:endParaRPr lang="zh-TW" altLang="en-US" noProof="0" dirty="0"/>
        </a:p>
      </dgm:t>
    </dgm:pt>
    <dgm:pt modelId="{1CFE26B4-9B65-4346-BFDF-2118130A408A}">
      <dgm:prSet phldrT="[Text]"/>
      <dgm:spPr/>
      <dgm:t>
        <a:bodyPr/>
        <a:lstStyle/>
        <a:p>
          <a:pPr>
            <a:lnSpc>
              <a:spcPct val="100000"/>
            </a:lnSpc>
            <a:defRPr cap="all"/>
          </a:pPr>
          <a:r>
            <a:rPr lang="zh-TW" altLang="en-US" noProof="0" dirty="0"/>
            <a:t>運動彩券</a:t>
          </a:r>
          <a:endParaRPr lang="en-US" altLang="zh-TW" noProof="0" dirty="0"/>
        </a:p>
        <a:p>
          <a:pPr>
            <a:lnSpc>
              <a:spcPct val="100000"/>
            </a:lnSpc>
            <a:defRPr cap="all"/>
          </a:pPr>
          <a:r>
            <a:rPr lang="en-US" b="0" i="0" dirty="0"/>
            <a:t>Sports betting Industry</a:t>
          </a:r>
          <a:endParaRPr lang="zh-TW" altLang="en-US" noProof="0" dirty="0"/>
        </a:p>
      </dgm:t>
    </dgm:pt>
    <dgm:pt modelId="{0F5FF731-238A-4024-9A80-B5EEB41A15F1}" type="sibTrans" cxnId="{B87B8585-5933-44CB-8613-22A6A28A0580}">
      <dgm:prSet/>
      <dgm:spPr/>
      <dgm:t>
        <a:bodyPr/>
        <a:lstStyle/>
        <a:p>
          <a:pPr rtl="0"/>
          <a:endParaRPr lang="zh-TW" altLang="en-US" noProof="0" dirty="0"/>
        </a:p>
      </dgm:t>
    </dgm:pt>
    <dgm:pt modelId="{5CA05856-F534-4653-AEA8-793EA21C67A9}" type="parTrans" cxnId="{B87B8585-5933-44CB-8613-22A6A28A0580}">
      <dgm:prSet/>
      <dgm:spPr/>
      <dgm:t>
        <a:bodyPr/>
        <a:lstStyle/>
        <a:p>
          <a:pPr rtl="0"/>
          <a:endParaRPr lang="zh-TW" altLang="en-US" noProof="0" dirty="0"/>
        </a:p>
      </dgm:t>
    </dgm:pt>
    <dgm:pt modelId="{A43C91FC-CF61-496E-9183-9D3494F5A21C}">
      <dgm:prSet/>
      <dgm:spPr/>
      <dgm:t>
        <a:bodyPr/>
        <a:lstStyle/>
        <a:p>
          <a:pPr>
            <a:lnSpc>
              <a:spcPct val="100000"/>
            </a:lnSpc>
            <a:defRPr cap="all"/>
          </a:pPr>
          <a:r>
            <a:rPr lang="zh-TW" altLang="en-US" noProof="0" dirty="0"/>
            <a:t>智慧醫療</a:t>
          </a:r>
          <a:endParaRPr lang="en-US" altLang="zh-TW" noProof="0" dirty="0"/>
        </a:p>
        <a:p>
          <a:pPr>
            <a:lnSpc>
              <a:spcPct val="100000"/>
            </a:lnSpc>
            <a:defRPr cap="all"/>
          </a:pPr>
          <a:r>
            <a:rPr lang="en-US" b="0" i="0" dirty="0"/>
            <a:t>AI in Healthcare</a:t>
          </a:r>
          <a:endParaRPr lang="zh-TW" altLang="en-US" noProof="0" dirty="0"/>
        </a:p>
      </dgm:t>
    </dgm:pt>
    <dgm:pt modelId="{F1D537F3-CC2F-4C55-91E5-C93F3086BED1}" type="parTrans" cxnId="{D02027F7-6A35-4479-8F6F-CBCF18ED35D3}">
      <dgm:prSet/>
      <dgm:spPr/>
      <dgm:t>
        <a:bodyPr/>
        <a:lstStyle/>
        <a:p>
          <a:pPr rtl="0"/>
          <a:endParaRPr lang="zh-TW" altLang="en-US" noProof="0" dirty="0"/>
        </a:p>
      </dgm:t>
    </dgm:pt>
    <dgm:pt modelId="{9C4CD417-9C03-4DAE-82E1-8B129445F60A}" type="sibTrans" cxnId="{D02027F7-6A35-4479-8F6F-CBCF18ED35D3}">
      <dgm:prSet/>
      <dgm:spPr/>
      <dgm:t>
        <a:bodyPr/>
        <a:lstStyle/>
        <a:p>
          <a:pPr rtl="0"/>
          <a:endParaRPr lang="zh-TW" altLang="en-US" noProof="0" dirty="0"/>
        </a:p>
      </dgm:t>
    </dgm:pt>
    <dgm:pt modelId="{5F527937-CD5F-4682-B04B-CEBA79E99ED4}">
      <dgm:prSet/>
      <dgm:spPr/>
      <dgm:t>
        <a:bodyPr/>
        <a:lstStyle/>
        <a:p>
          <a:pPr>
            <a:lnSpc>
              <a:spcPct val="100000"/>
            </a:lnSpc>
            <a:defRPr cap="all"/>
          </a:pPr>
          <a:r>
            <a:rPr lang="zh-TW" altLang="en-US" noProof="0" dirty="0"/>
            <a:t>資訊安全</a:t>
          </a:r>
          <a:endParaRPr lang="en-US" altLang="zh-TW" noProof="0" dirty="0"/>
        </a:p>
        <a:p>
          <a:pPr>
            <a:lnSpc>
              <a:spcPct val="100000"/>
            </a:lnSpc>
            <a:defRPr cap="all"/>
          </a:pPr>
          <a:r>
            <a:rPr lang="en-US" b="0" i="0" dirty="0"/>
            <a:t>Intelligent Cybersecurity</a:t>
          </a:r>
          <a:endParaRPr lang="zh-TW" altLang="en-US" noProof="0" dirty="0"/>
        </a:p>
      </dgm:t>
    </dgm:pt>
    <dgm:pt modelId="{FBFBF700-F8A4-474A-A342-2C1752EB13B8}" type="parTrans" cxnId="{FEEC04FE-33FF-4741-8C41-C1313093F66A}">
      <dgm:prSet/>
      <dgm:spPr/>
      <dgm:t>
        <a:bodyPr/>
        <a:lstStyle/>
        <a:p>
          <a:pPr rtl="0"/>
          <a:endParaRPr lang="zh-TW" altLang="en-US" noProof="0" dirty="0"/>
        </a:p>
      </dgm:t>
    </dgm:pt>
    <dgm:pt modelId="{6609A378-B1CD-4490-BAD7-454637280DC6}" type="sibTrans" cxnId="{FEEC04FE-33FF-4741-8C41-C1313093F66A}">
      <dgm:prSet/>
      <dgm:spPr/>
      <dgm:t>
        <a:bodyPr/>
        <a:lstStyle/>
        <a:p>
          <a:pPr rtl="0"/>
          <a:endParaRPr lang="zh-TW" altLang="en-US" noProof="0" dirty="0"/>
        </a:p>
      </dgm:t>
    </dgm:pt>
    <dgm:pt modelId="{67FFBD6F-56B0-43EB-BBD0-B4BD04E7A66C}">
      <dgm:prSet/>
      <dgm:spPr/>
      <dgm:t>
        <a:bodyPr/>
        <a:lstStyle/>
        <a:p>
          <a:pPr>
            <a:lnSpc>
              <a:spcPct val="100000"/>
            </a:lnSpc>
            <a:defRPr cap="all"/>
          </a:pPr>
          <a:r>
            <a:rPr lang="zh-TW" altLang="en-US" noProof="0" dirty="0"/>
            <a:t>供應鏈與物流</a:t>
          </a:r>
          <a:endParaRPr lang="en-US" altLang="zh-TW" noProof="0" dirty="0"/>
        </a:p>
        <a:p>
          <a:pPr>
            <a:lnSpc>
              <a:spcPct val="100000"/>
            </a:lnSpc>
            <a:defRPr cap="all"/>
          </a:pPr>
          <a:r>
            <a:rPr lang="en-US" b="0" i="0" dirty="0"/>
            <a:t>AI in Logistics and Supply Chain</a:t>
          </a:r>
          <a:endParaRPr lang="zh-TW" altLang="en-US" noProof="0" dirty="0"/>
        </a:p>
      </dgm:t>
    </dgm:pt>
    <dgm:pt modelId="{467E952F-FCBD-4614-9654-273CCC048B2A}" type="parTrans" cxnId="{A2A8C156-4F81-4A90-B08E-225C5B39F500}">
      <dgm:prSet/>
      <dgm:spPr/>
      <dgm:t>
        <a:bodyPr/>
        <a:lstStyle/>
        <a:p>
          <a:pPr rtl="0"/>
          <a:endParaRPr lang="zh-TW" altLang="en-US" noProof="0" dirty="0"/>
        </a:p>
      </dgm:t>
    </dgm:pt>
    <dgm:pt modelId="{997EED20-EB8B-4654-845F-95E376501A61}" type="sibTrans" cxnId="{A2A8C156-4F81-4A90-B08E-225C5B39F500}">
      <dgm:prSet/>
      <dgm:spPr/>
      <dgm:t>
        <a:bodyPr/>
        <a:lstStyle/>
        <a:p>
          <a:pPr rtl="0"/>
          <a:endParaRPr lang="zh-TW" altLang="en-US" noProof="0" dirty="0"/>
        </a:p>
      </dgm:t>
    </dgm:pt>
    <dgm:pt modelId="{4847C68B-C172-4ED0-A136-627A1F35A7AB}">
      <dgm:prSet/>
      <dgm:spPr/>
      <dgm:t>
        <a:bodyPr/>
        <a:lstStyle/>
        <a:p>
          <a:pPr>
            <a:lnSpc>
              <a:spcPct val="100000"/>
            </a:lnSpc>
            <a:defRPr cap="all"/>
          </a:pPr>
          <a:r>
            <a:rPr lang="zh-TW" altLang="en-US" dirty="0"/>
            <a:t>智慧電商</a:t>
          </a:r>
          <a:endParaRPr lang="en-US" altLang="zh-TW" dirty="0"/>
        </a:p>
        <a:p>
          <a:pPr>
            <a:lnSpc>
              <a:spcPct val="100000"/>
            </a:lnSpc>
            <a:defRPr cap="all"/>
          </a:pPr>
          <a:r>
            <a:rPr lang="en-US" b="0" i="0" dirty="0"/>
            <a:t>Ai in eCommerce</a:t>
          </a:r>
          <a:endParaRPr lang="zh-TW" altLang="en-US" dirty="0"/>
        </a:p>
      </dgm:t>
    </dgm:pt>
    <dgm:pt modelId="{6606104C-4130-4DC5-BED4-D0D777B5523C}" type="parTrans" cxnId="{4C8215F4-2C94-4C12-865A-9DF74E8496B7}">
      <dgm:prSet/>
      <dgm:spPr/>
      <dgm:t>
        <a:bodyPr/>
        <a:lstStyle/>
        <a:p>
          <a:endParaRPr lang="zh-TW" altLang="en-US"/>
        </a:p>
      </dgm:t>
    </dgm:pt>
    <dgm:pt modelId="{FE347FCC-F86B-4487-AF32-4A1AE0E210E1}" type="sibTrans" cxnId="{4C8215F4-2C94-4C12-865A-9DF74E8496B7}">
      <dgm:prSet/>
      <dgm:spPr/>
      <dgm:t>
        <a:bodyPr/>
        <a:lstStyle/>
        <a:p>
          <a:endParaRPr lang="zh-TW" altLang="en-US"/>
        </a:p>
      </dgm:t>
    </dgm:pt>
    <dgm:pt modelId="{78342900-BFA5-4D1F-A621-F3C759500484}">
      <dgm:prSet/>
      <dgm:spPr/>
      <dgm:t>
        <a:bodyPr/>
        <a:lstStyle/>
        <a:p>
          <a:pPr>
            <a:lnSpc>
              <a:spcPct val="100000"/>
            </a:lnSpc>
            <a:defRPr cap="all"/>
          </a:pPr>
          <a:r>
            <a:rPr lang="zh-TW" altLang="en-US" dirty="0"/>
            <a:t>人力資源管理</a:t>
          </a:r>
          <a:endParaRPr lang="en-US" altLang="zh-TW" dirty="0"/>
        </a:p>
        <a:p>
          <a:pPr>
            <a:lnSpc>
              <a:spcPct val="100000"/>
            </a:lnSpc>
            <a:defRPr cap="all"/>
          </a:pPr>
          <a:r>
            <a:rPr lang="en-US" b="0" i="0" dirty="0"/>
            <a:t>Human Resource Management</a:t>
          </a:r>
          <a:endParaRPr lang="zh-TW" altLang="en-US" dirty="0"/>
        </a:p>
      </dgm:t>
    </dgm:pt>
    <dgm:pt modelId="{CCAB6F5A-743A-4958-82D7-B5BA14C95458}" type="parTrans" cxnId="{A81668E6-A2B5-4543-98FB-F3603562AB92}">
      <dgm:prSet/>
      <dgm:spPr/>
      <dgm:t>
        <a:bodyPr/>
        <a:lstStyle/>
        <a:p>
          <a:endParaRPr lang="zh-TW" altLang="en-US"/>
        </a:p>
      </dgm:t>
    </dgm:pt>
    <dgm:pt modelId="{B821F529-2B32-4814-BB23-C0DE6D877282}" type="sibTrans" cxnId="{A81668E6-A2B5-4543-98FB-F3603562AB92}">
      <dgm:prSet/>
      <dgm:spPr/>
      <dgm:t>
        <a:bodyPr/>
        <a:lstStyle/>
        <a:p>
          <a:endParaRPr lang="zh-TW" altLang="en-US"/>
        </a:p>
      </dgm:t>
    </dgm:pt>
    <dgm:pt modelId="{20969B5B-106F-439F-AE8E-148AFE5AA34C}">
      <dgm:prSet/>
      <dgm:spPr/>
      <dgm:t>
        <a:bodyPr/>
        <a:lstStyle/>
        <a:p>
          <a:pPr>
            <a:lnSpc>
              <a:spcPct val="100000"/>
            </a:lnSpc>
            <a:defRPr cap="all"/>
          </a:pPr>
          <a:r>
            <a:rPr lang="zh-TW" altLang="en-US" dirty="0"/>
            <a:t>無縫製造</a:t>
          </a:r>
          <a:endParaRPr lang="en-US" altLang="zh-TW" dirty="0"/>
        </a:p>
        <a:p>
          <a:pPr>
            <a:lnSpc>
              <a:spcPct val="100000"/>
            </a:lnSpc>
            <a:defRPr cap="all"/>
          </a:pPr>
          <a:r>
            <a:rPr lang="en-US" b="0" i="0" dirty="0"/>
            <a:t>Streamlined Manufacturing with AI</a:t>
          </a:r>
          <a:endParaRPr lang="zh-TW" altLang="en-US" dirty="0"/>
        </a:p>
      </dgm:t>
    </dgm:pt>
    <dgm:pt modelId="{FED6486E-F45D-4BCA-ADF7-56F36DAFF5CC}" type="parTrans" cxnId="{9BEB80E5-80F5-47C8-809D-6CC2FB4B2219}">
      <dgm:prSet/>
      <dgm:spPr/>
      <dgm:t>
        <a:bodyPr/>
        <a:lstStyle/>
        <a:p>
          <a:endParaRPr lang="zh-TW" altLang="en-US"/>
        </a:p>
      </dgm:t>
    </dgm:pt>
    <dgm:pt modelId="{AE59D789-9308-4ACA-850A-135085D35E89}" type="sibTrans" cxnId="{9BEB80E5-80F5-47C8-809D-6CC2FB4B2219}">
      <dgm:prSet/>
      <dgm:spPr/>
      <dgm:t>
        <a:bodyPr/>
        <a:lstStyle/>
        <a:p>
          <a:endParaRPr lang="zh-TW" altLang="en-US"/>
        </a:p>
      </dgm:t>
    </dgm:pt>
    <dgm:pt modelId="{B5B7553C-72B4-4AA2-B452-717E5A52E219}">
      <dgm:prSet/>
      <dgm:spPr/>
      <dgm:t>
        <a:bodyPr/>
        <a:lstStyle/>
        <a:p>
          <a:pPr>
            <a:lnSpc>
              <a:spcPct val="100000"/>
            </a:lnSpc>
            <a:defRPr cap="all"/>
          </a:pPr>
          <a:r>
            <a:rPr lang="zh-TW" altLang="en-US" dirty="0"/>
            <a:t>智慧零售</a:t>
          </a:r>
          <a:endParaRPr lang="en-US" altLang="zh-TW" dirty="0"/>
        </a:p>
        <a:p>
          <a:pPr>
            <a:lnSpc>
              <a:spcPct val="100000"/>
            </a:lnSpc>
            <a:defRPr cap="all"/>
          </a:pPr>
          <a:r>
            <a:rPr lang="en-US" b="0" i="0" dirty="0"/>
            <a:t>Retail</a:t>
          </a:r>
          <a:endParaRPr lang="zh-TW" altLang="en-US" dirty="0"/>
        </a:p>
      </dgm:t>
    </dgm:pt>
    <dgm:pt modelId="{DE8A9F48-FF95-4798-94C0-1CE0BEB28DDD}" type="parTrans" cxnId="{27A9B0D3-CECD-40AB-A908-D9E6B4A1427C}">
      <dgm:prSet/>
      <dgm:spPr/>
      <dgm:t>
        <a:bodyPr/>
        <a:lstStyle/>
        <a:p>
          <a:endParaRPr lang="zh-TW" altLang="en-US"/>
        </a:p>
      </dgm:t>
    </dgm:pt>
    <dgm:pt modelId="{25CCE055-ADE9-4FF4-80E3-A9E6180419CE}" type="sibTrans" cxnId="{27A9B0D3-CECD-40AB-A908-D9E6B4A1427C}">
      <dgm:prSet/>
      <dgm:spPr/>
      <dgm:t>
        <a:bodyPr/>
        <a:lstStyle/>
        <a:p>
          <a:endParaRPr lang="zh-TW" altLang="en-US"/>
        </a:p>
      </dgm:t>
    </dgm:pt>
    <dgm:pt modelId="{FA71CBFC-D286-454A-AB8E-FF50AD3F3EFF}">
      <dgm:prSet/>
      <dgm:spPr/>
      <dgm:t>
        <a:bodyPr/>
        <a:lstStyle/>
        <a:p>
          <a:pPr>
            <a:lnSpc>
              <a:spcPct val="100000"/>
            </a:lnSpc>
            <a:defRPr cap="all"/>
          </a:pPr>
          <a:r>
            <a:rPr lang="zh-TW" altLang="en-US" dirty="0"/>
            <a:t>餐旅業</a:t>
          </a:r>
          <a:endParaRPr lang="en-US" altLang="zh-TW" dirty="0"/>
        </a:p>
        <a:p>
          <a:pPr>
            <a:lnSpc>
              <a:spcPct val="100000"/>
            </a:lnSpc>
            <a:defRPr cap="all"/>
          </a:pPr>
          <a:r>
            <a:rPr lang="en-US" b="0" i="0" dirty="0"/>
            <a:t>Casino</a:t>
          </a:r>
          <a:r>
            <a:rPr lang="en-US" b="0" i="0"/>
            <a:t>/Hotels</a:t>
          </a:r>
        </a:p>
        <a:p>
          <a:pPr>
            <a:lnSpc>
              <a:spcPct val="100000"/>
            </a:lnSpc>
            <a:defRPr cap="all"/>
          </a:pPr>
          <a:r>
            <a:rPr lang="en-US" b="0" i="0"/>
            <a:t>/</a:t>
          </a:r>
          <a:r>
            <a:rPr lang="en-US" b="0" i="0" dirty="0"/>
            <a:t>Integrated Resorts</a:t>
          </a:r>
          <a:endParaRPr lang="zh-TW" altLang="en-US" dirty="0"/>
        </a:p>
      </dgm:t>
    </dgm:pt>
    <dgm:pt modelId="{B9DB6718-CE3E-415B-B628-E072280A5489}" type="parTrans" cxnId="{117675F0-4FFF-4074-856C-755B4A618857}">
      <dgm:prSet/>
      <dgm:spPr/>
      <dgm:t>
        <a:bodyPr/>
        <a:lstStyle/>
        <a:p>
          <a:endParaRPr lang="zh-TW" altLang="en-US"/>
        </a:p>
      </dgm:t>
    </dgm:pt>
    <dgm:pt modelId="{CDAFF841-8540-489A-90E3-F120A4B012B8}" type="sibTrans" cxnId="{117675F0-4FFF-4074-856C-755B4A618857}">
      <dgm:prSet/>
      <dgm:spPr/>
      <dgm:t>
        <a:bodyPr/>
        <a:lstStyle/>
        <a:p>
          <a:endParaRPr lang="zh-TW" altLang="en-US"/>
        </a:p>
      </dgm:t>
    </dgm:pt>
    <dgm:pt modelId="{BBF80FC7-D448-4483-A6C9-4EAE4BE5CAF2}" type="pres">
      <dgm:prSet presAssocID="{23048C61-36D6-4B73-9AF4-D31B74104F82}" presName="root" presStyleCnt="0">
        <dgm:presLayoutVars>
          <dgm:dir/>
          <dgm:resizeHandles val="exact"/>
        </dgm:presLayoutVars>
      </dgm:prSet>
      <dgm:spPr/>
    </dgm:pt>
    <dgm:pt modelId="{1CB2887D-20AE-4102-930D-CD170E422C5F}" type="pres">
      <dgm:prSet presAssocID="{AF583F91-332F-4E72-A1E0-987BFD089F88}" presName="compNode" presStyleCnt="0"/>
      <dgm:spPr/>
    </dgm:pt>
    <dgm:pt modelId="{B99A65BE-757B-4D84-B5FE-48104FC06414}" type="pres">
      <dgm:prSet presAssocID="{AF583F91-332F-4E72-A1E0-987BFD089F88}" presName="iconBgRect" presStyleLbl="bgShp" presStyleIdx="0" presStyleCnt="11"/>
      <dgm:spPr/>
    </dgm:pt>
    <dgm:pt modelId="{7EEB8DAD-99AC-4FE8-BD91-AB3BBD920121}" type="pres">
      <dgm:prSet presAssocID="{AF583F91-332F-4E72-A1E0-987BFD089F88}" presName="iconRect" presStyleLbl="node1" presStyleIdx="0" presStyleCnt="1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客服中心"/>
        </a:ext>
      </dgm:extLst>
    </dgm:pt>
    <dgm:pt modelId="{86FC1905-CC68-4E87-A989-7A09ED799ACD}" type="pres">
      <dgm:prSet presAssocID="{AF583F91-332F-4E72-A1E0-987BFD089F88}" presName="spaceRect" presStyleCnt="0"/>
      <dgm:spPr/>
    </dgm:pt>
    <dgm:pt modelId="{A2D6B74B-D7F6-461D-9A3E-29AE873A88E7}" type="pres">
      <dgm:prSet presAssocID="{AF583F91-332F-4E72-A1E0-987BFD089F88}" presName="textRect" presStyleLbl="revTx" presStyleIdx="0" presStyleCnt="11">
        <dgm:presLayoutVars>
          <dgm:chMax val="1"/>
          <dgm:chPref val="1"/>
        </dgm:presLayoutVars>
      </dgm:prSet>
      <dgm:spPr/>
    </dgm:pt>
    <dgm:pt modelId="{C3C50DCF-AD83-48B8-84E3-B3AFA60C3F8D}" type="pres">
      <dgm:prSet presAssocID="{705CEAA8-675D-47C0-8F48-2F40A711E383}" presName="sibTrans" presStyleCnt="0"/>
      <dgm:spPr/>
    </dgm:pt>
    <dgm:pt modelId="{A6B90F37-D282-4B19-A63C-083BE8D1570B}" type="pres">
      <dgm:prSet presAssocID="{4847C68B-C172-4ED0-A136-627A1F35A7AB}" presName="compNode" presStyleCnt="0"/>
      <dgm:spPr/>
    </dgm:pt>
    <dgm:pt modelId="{E506B2EE-88B0-43F8-A089-C2BD2290318C}" type="pres">
      <dgm:prSet presAssocID="{4847C68B-C172-4ED0-A136-627A1F35A7AB}" presName="iconBgRect" presStyleLbl="bgShp" presStyleIdx="1" presStyleCnt="11"/>
      <dgm:spPr/>
    </dgm:pt>
    <dgm:pt modelId="{8CD5B2B1-BB05-4F39-A046-4ECD72369994}" type="pres">
      <dgm:prSet presAssocID="{4847C68B-C172-4ED0-A136-627A1F35A7AB}" presName="iconRect" presStyleLbl="node1" presStyleIdx="1" presStyleCnt="1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網際網路"/>
        </a:ext>
      </dgm:extLst>
    </dgm:pt>
    <dgm:pt modelId="{CD568154-C5B7-4CC9-8B08-69FA1666018A}" type="pres">
      <dgm:prSet presAssocID="{4847C68B-C172-4ED0-A136-627A1F35A7AB}" presName="spaceRect" presStyleCnt="0"/>
      <dgm:spPr/>
    </dgm:pt>
    <dgm:pt modelId="{B8161065-36B5-481A-8974-2C69C726951A}" type="pres">
      <dgm:prSet presAssocID="{4847C68B-C172-4ED0-A136-627A1F35A7AB}" presName="textRect" presStyleLbl="revTx" presStyleIdx="1" presStyleCnt="11">
        <dgm:presLayoutVars>
          <dgm:chMax val="1"/>
          <dgm:chPref val="1"/>
        </dgm:presLayoutVars>
      </dgm:prSet>
      <dgm:spPr/>
    </dgm:pt>
    <dgm:pt modelId="{7CD59A36-9F38-41AD-830E-EDB94407A597}" type="pres">
      <dgm:prSet presAssocID="{FE347FCC-F86B-4487-AF32-4A1AE0E210E1}" presName="sibTrans" presStyleCnt="0"/>
      <dgm:spPr/>
    </dgm:pt>
    <dgm:pt modelId="{DDDA15A8-587D-4B5D-A7BE-FB262C0CAF4E}" type="pres">
      <dgm:prSet presAssocID="{520A53C9-ECE9-46F5-88D2-D48EC507F57E}" presName="compNode" presStyleCnt="0"/>
      <dgm:spPr/>
    </dgm:pt>
    <dgm:pt modelId="{ADBD35B6-559C-4E4F-9574-4BA9274B6091}" type="pres">
      <dgm:prSet presAssocID="{520A53C9-ECE9-46F5-88D2-D48EC507F57E}" presName="iconBgRect" presStyleLbl="bgShp" presStyleIdx="2" presStyleCnt="11"/>
      <dgm:spPr/>
    </dgm:pt>
    <dgm:pt modelId="{B868A014-8E16-413C-B8AE-3003DEB6A9F2}" type="pres">
      <dgm:prSet presAssocID="{520A53C9-ECE9-46F5-88D2-D48EC507F57E}" presName="iconRect" presStyleLbl="node1" presStyleIdx="2" presStyleCnt="11"/>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cklist"/>
        </a:ext>
      </dgm:extLst>
    </dgm:pt>
    <dgm:pt modelId="{E48EBF2C-CCD0-4E01-9A73-A0DE921C18F0}" type="pres">
      <dgm:prSet presAssocID="{520A53C9-ECE9-46F5-88D2-D48EC507F57E}" presName="spaceRect" presStyleCnt="0"/>
      <dgm:spPr/>
    </dgm:pt>
    <dgm:pt modelId="{0DCE97C5-E889-40B4-8BE0-94BAA197A527}" type="pres">
      <dgm:prSet presAssocID="{520A53C9-ECE9-46F5-88D2-D48EC507F57E}" presName="textRect" presStyleLbl="revTx" presStyleIdx="2" presStyleCnt="11">
        <dgm:presLayoutVars>
          <dgm:chMax val="1"/>
          <dgm:chPref val="1"/>
        </dgm:presLayoutVars>
      </dgm:prSet>
      <dgm:spPr/>
    </dgm:pt>
    <dgm:pt modelId="{28600D5A-B3F1-42A9-A790-B2733331BD58}" type="pres">
      <dgm:prSet presAssocID="{2B883F14-5874-45D7-94D5-8F5162A57A1C}" presName="sibTrans" presStyleCnt="0"/>
      <dgm:spPr/>
    </dgm:pt>
    <dgm:pt modelId="{E74DDF5B-929C-4D79-A70E-296AA5F05018}" type="pres">
      <dgm:prSet presAssocID="{78342900-BFA5-4D1F-A621-F3C759500484}" presName="compNode" presStyleCnt="0"/>
      <dgm:spPr/>
    </dgm:pt>
    <dgm:pt modelId="{59ABDAA4-AE4F-49A3-8246-F34261228A6A}" type="pres">
      <dgm:prSet presAssocID="{78342900-BFA5-4D1F-A621-F3C759500484}" presName="iconBgRect" presStyleLbl="bgShp" presStyleIdx="3" presStyleCnt="11"/>
      <dgm:spPr/>
    </dgm:pt>
    <dgm:pt modelId="{1A3FA47B-4F4B-470F-9B44-BD9CF14650D3}" type="pres">
      <dgm:prSet presAssocID="{78342900-BFA5-4D1F-A621-F3C759500484}" presName="iconRect" presStyleLbl="node1" presStyleIdx="3" presStyleCnt="1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一群人"/>
        </a:ext>
      </dgm:extLst>
    </dgm:pt>
    <dgm:pt modelId="{39CC2C4D-4985-4593-A19F-A287FB8E46FB}" type="pres">
      <dgm:prSet presAssocID="{78342900-BFA5-4D1F-A621-F3C759500484}" presName="spaceRect" presStyleCnt="0"/>
      <dgm:spPr/>
    </dgm:pt>
    <dgm:pt modelId="{64E33A66-3D72-43D6-8694-6576FC96A6FD}" type="pres">
      <dgm:prSet presAssocID="{78342900-BFA5-4D1F-A621-F3C759500484}" presName="textRect" presStyleLbl="revTx" presStyleIdx="3" presStyleCnt="11">
        <dgm:presLayoutVars>
          <dgm:chMax val="1"/>
          <dgm:chPref val="1"/>
        </dgm:presLayoutVars>
      </dgm:prSet>
      <dgm:spPr/>
    </dgm:pt>
    <dgm:pt modelId="{EBB28016-86F1-46A4-984F-391E9C1D4809}" type="pres">
      <dgm:prSet presAssocID="{B821F529-2B32-4814-BB23-C0DE6D877282}" presName="sibTrans" presStyleCnt="0"/>
      <dgm:spPr/>
    </dgm:pt>
    <dgm:pt modelId="{3C2F591F-21C7-40A2-A2E8-34F1A4B1BD12}" type="pres">
      <dgm:prSet presAssocID="{A43C91FC-CF61-496E-9183-9D3494F5A21C}" presName="compNode" presStyleCnt="0"/>
      <dgm:spPr/>
    </dgm:pt>
    <dgm:pt modelId="{52DD5B11-FE57-4B46-9EB7-8C21EE2C8AE2}" type="pres">
      <dgm:prSet presAssocID="{A43C91FC-CF61-496E-9183-9D3494F5A21C}" presName="iconBgRect" presStyleLbl="bgShp" presStyleIdx="4" presStyleCnt="11"/>
      <dgm:spPr/>
    </dgm:pt>
    <dgm:pt modelId="{3F6B37DC-6322-469F-B6AE-995913645FDE}" type="pres">
      <dgm:prSet presAssocID="{A43C91FC-CF61-496E-9183-9D3494F5A21C}" presName="iconRect" presStyleLbl="node1" presStyleIdx="4" presStyleCnt="11"/>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急救箱"/>
        </a:ext>
      </dgm:extLst>
    </dgm:pt>
    <dgm:pt modelId="{A389AE66-CB65-4A3D-8FAE-2E94821067FE}" type="pres">
      <dgm:prSet presAssocID="{A43C91FC-CF61-496E-9183-9D3494F5A21C}" presName="spaceRect" presStyleCnt="0"/>
      <dgm:spPr/>
    </dgm:pt>
    <dgm:pt modelId="{B9CF36AB-6119-4D56-9AC2-21D4AD50BFDA}" type="pres">
      <dgm:prSet presAssocID="{A43C91FC-CF61-496E-9183-9D3494F5A21C}" presName="textRect" presStyleLbl="revTx" presStyleIdx="4" presStyleCnt="11">
        <dgm:presLayoutVars>
          <dgm:chMax val="1"/>
          <dgm:chPref val="1"/>
        </dgm:presLayoutVars>
      </dgm:prSet>
      <dgm:spPr/>
    </dgm:pt>
    <dgm:pt modelId="{7C587D4C-D5B4-435C-815B-2630941AFADB}" type="pres">
      <dgm:prSet presAssocID="{9C4CD417-9C03-4DAE-82E1-8B129445F60A}" presName="sibTrans" presStyleCnt="0"/>
      <dgm:spPr/>
    </dgm:pt>
    <dgm:pt modelId="{083D6136-A58E-46F1-A866-3D3D120706A2}" type="pres">
      <dgm:prSet presAssocID="{5F527937-CD5F-4682-B04B-CEBA79E99ED4}" presName="compNode" presStyleCnt="0"/>
      <dgm:spPr/>
    </dgm:pt>
    <dgm:pt modelId="{7C7730D2-6F5C-4C07-B6C9-7B78FB830E86}" type="pres">
      <dgm:prSet presAssocID="{5F527937-CD5F-4682-B04B-CEBA79E99ED4}" presName="iconBgRect" presStyleLbl="bgShp" presStyleIdx="5" presStyleCnt="11"/>
      <dgm:spPr/>
    </dgm:pt>
    <dgm:pt modelId="{73DE5867-8622-4ECE-BF05-C44C4A70ACD9}" type="pres">
      <dgm:prSet presAssocID="{5F527937-CD5F-4682-B04B-CEBA79E99ED4}" presName="iconRect" presStyleLbl="node1" presStyleIdx="5" presStyleCnt="11"/>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解除鎖定"/>
        </a:ext>
      </dgm:extLst>
    </dgm:pt>
    <dgm:pt modelId="{F4DE9A7E-7688-460B-B8B9-0ED123555AC3}" type="pres">
      <dgm:prSet presAssocID="{5F527937-CD5F-4682-B04B-CEBA79E99ED4}" presName="spaceRect" presStyleCnt="0"/>
      <dgm:spPr/>
    </dgm:pt>
    <dgm:pt modelId="{9A1458B1-9A61-4DC2-8626-D1B5B6AAF481}" type="pres">
      <dgm:prSet presAssocID="{5F527937-CD5F-4682-B04B-CEBA79E99ED4}" presName="textRect" presStyleLbl="revTx" presStyleIdx="5" presStyleCnt="11">
        <dgm:presLayoutVars>
          <dgm:chMax val="1"/>
          <dgm:chPref val="1"/>
        </dgm:presLayoutVars>
      </dgm:prSet>
      <dgm:spPr/>
    </dgm:pt>
    <dgm:pt modelId="{4724C23C-407F-482F-A2D0-67F596F6CFCA}" type="pres">
      <dgm:prSet presAssocID="{6609A378-B1CD-4490-BAD7-454637280DC6}" presName="sibTrans" presStyleCnt="0"/>
      <dgm:spPr/>
    </dgm:pt>
    <dgm:pt modelId="{6FE1ADDD-0990-4D75-A5D5-EF81AF9FA32C}" type="pres">
      <dgm:prSet presAssocID="{67FFBD6F-56B0-43EB-BBD0-B4BD04E7A66C}" presName="compNode" presStyleCnt="0"/>
      <dgm:spPr/>
    </dgm:pt>
    <dgm:pt modelId="{36278FB6-E1FB-41C5-9E64-C3CD6347D9EE}" type="pres">
      <dgm:prSet presAssocID="{67FFBD6F-56B0-43EB-BBD0-B4BD04E7A66C}" presName="iconBgRect" presStyleLbl="bgShp" presStyleIdx="6" presStyleCnt="11"/>
      <dgm:spPr/>
    </dgm:pt>
    <dgm:pt modelId="{DFA4AADF-7CE3-49CE-9266-1FF1685AE72B}" type="pres">
      <dgm:prSet presAssocID="{67FFBD6F-56B0-43EB-BBD0-B4BD04E7A66C}" presName="iconRect" presStyleLbl="node1" presStyleIdx="6" presStyleCnt="11"/>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手推車"/>
        </a:ext>
      </dgm:extLst>
    </dgm:pt>
    <dgm:pt modelId="{664BDC54-3C32-4107-A9C7-14DDE767E150}" type="pres">
      <dgm:prSet presAssocID="{67FFBD6F-56B0-43EB-BBD0-B4BD04E7A66C}" presName="spaceRect" presStyleCnt="0"/>
      <dgm:spPr/>
    </dgm:pt>
    <dgm:pt modelId="{E1F920E6-D82F-406A-9C4B-D9A87DB39F98}" type="pres">
      <dgm:prSet presAssocID="{67FFBD6F-56B0-43EB-BBD0-B4BD04E7A66C}" presName="textRect" presStyleLbl="revTx" presStyleIdx="6" presStyleCnt="11">
        <dgm:presLayoutVars>
          <dgm:chMax val="1"/>
          <dgm:chPref val="1"/>
        </dgm:presLayoutVars>
      </dgm:prSet>
      <dgm:spPr/>
    </dgm:pt>
    <dgm:pt modelId="{E3CB96D7-09CC-4343-9E4E-A4D2517ED061}" type="pres">
      <dgm:prSet presAssocID="{997EED20-EB8B-4654-845F-95E376501A61}" presName="sibTrans" presStyleCnt="0"/>
      <dgm:spPr/>
    </dgm:pt>
    <dgm:pt modelId="{906FC08A-CE23-46E2-A047-2505D3A9ECC1}" type="pres">
      <dgm:prSet presAssocID="{1CFE26B4-9B65-4346-BFDF-2118130A408A}" presName="compNode" presStyleCnt="0"/>
      <dgm:spPr/>
    </dgm:pt>
    <dgm:pt modelId="{4E56F363-1E76-4736-AB67-119D51C003EF}" type="pres">
      <dgm:prSet presAssocID="{1CFE26B4-9B65-4346-BFDF-2118130A408A}" presName="iconBgRect" presStyleLbl="bgShp" presStyleIdx="7" presStyleCnt="11"/>
      <dgm:spPr/>
    </dgm:pt>
    <dgm:pt modelId="{7AF0EDB5-1538-4845-A2C2-AE3F6C686B2B}" type="pres">
      <dgm:prSet presAssocID="{1CFE26B4-9B65-4346-BFDF-2118130A408A}" presName="iconRect" presStyleLbl="node1" presStyleIdx="7" presStyleCnt="11"/>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棒球"/>
        </a:ext>
      </dgm:extLst>
    </dgm:pt>
    <dgm:pt modelId="{8107110C-52CF-46C4-8B24-533661400524}" type="pres">
      <dgm:prSet presAssocID="{1CFE26B4-9B65-4346-BFDF-2118130A408A}" presName="spaceRect" presStyleCnt="0"/>
      <dgm:spPr/>
    </dgm:pt>
    <dgm:pt modelId="{C58A0532-12B6-49FF-8068-867DBB81CFD7}" type="pres">
      <dgm:prSet presAssocID="{1CFE26B4-9B65-4346-BFDF-2118130A408A}" presName="textRect" presStyleLbl="revTx" presStyleIdx="7" presStyleCnt="11">
        <dgm:presLayoutVars>
          <dgm:chMax val="1"/>
          <dgm:chPref val="1"/>
        </dgm:presLayoutVars>
      </dgm:prSet>
      <dgm:spPr/>
    </dgm:pt>
    <dgm:pt modelId="{5A6A7E15-634B-425D-B465-C8059715E98F}" type="pres">
      <dgm:prSet presAssocID="{0F5FF731-238A-4024-9A80-B5EEB41A15F1}" presName="sibTrans" presStyleCnt="0"/>
      <dgm:spPr/>
    </dgm:pt>
    <dgm:pt modelId="{2AEA68A2-121A-4D5D-A429-CE437C7AF222}" type="pres">
      <dgm:prSet presAssocID="{20969B5B-106F-439F-AE8E-148AFE5AA34C}" presName="compNode" presStyleCnt="0"/>
      <dgm:spPr/>
    </dgm:pt>
    <dgm:pt modelId="{F5EE19E1-AC9E-4E72-A099-EC82FA204FAC}" type="pres">
      <dgm:prSet presAssocID="{20969B5B-106F-439F-AE8E-148AFE5AA34C}" presName="iconBgRect" presStyleLbl="bgShp" presStyleIdx="8" presStyleCnt="11"/>
      <dgm:spPr/>
    </dgm:pt>
    <dgm:pt modelId="{DC7121EA-5FE3-4F3E-BE8E-D4D2C1959EAD}" type="pres">
      <dgm:prSet presAssocID="{20969B5B-106F-439F-AE8E-148AFE5AA34C}" presName="iconRect" presStyleLbl="node1" presStyleIdx="8" presStyleCnt="11"/>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握手"/>
        </a:ext>
      </dgm:extLst>
    </dgm:pt>
    <dgm:pt modelId="{6D73C471-68ED-4C28-9FBE-5B68B557986E}" type="pres">
      <dgm:prSet presAssocID="{20969B5B-106F-439F-AE8E-148AFE5AA34C}" presName="spaceRect" presStyleCnt="0"/>
      <dgm:spPr/>
    </dgm:pt>
    <dgm:pt modelId="{0487FC0E-1ABC-4C65-96DD-A774087D51C5}" type="pres">
      <dgm:prSet presAssocID="{20969B5B-106F-439F-AE8E-148AFE5AA34C}" presName="textRect" presStyleLbl="revTx" presStyleIdx="8" presStyleCnt="11">
        <dgm:presLayoutVars>
          <dgm:chMax val="1"/>
          <dgm:chPref val="1"/>
        </dgm:presLayoutVars>
      </dgm:prSet>
      <dgm:spPr/>
    </dgm:pt>
    <dgm:pt modelId="{5884DA97-A334-4D6D-9CA6-BA551A9D4519}" type="pres">
      <dgm:prSet presAssocID="{AE59D789-9308-4ACA-850A-135085D35E89}" presName="sibTrans" presStyleCnt="0"/>
      <dgm:spPr/>
    </dgm:pt>
    <dgm:pt modelId="{5DCB9358-C57F-435F-B092-74BA02EF76EA}" type="pres">
      <dgm:prSet presAssocID="{FA71CBFC-D286-454A-AB8E-FF50AD3F3EFF}" presName="compNode" presStyleCnt="0"/>
      <dgm:spPr/>
    </dgm:pt>
    <dgm:pt modelId="{4565D2A3-5E99-4DDE-979F-B3296040CB6C}" type="pres">
      <dgm:prSet presAssocID="{FA71CBFC-D286-454A-AB8E-FF50AD3F3EFF}" presName="iconBgRect" presStyleLbl="bgShp" presStyleIdx="9" presStyleCnt="11"/>
      <dgm:spPr/>
    </dgm:pt>
    <dgm:pt modelId="{3A1C7EF1-36C8-4494-924D-713D74E8AA85}" type="pres">
      <dgm:prSet presAssocID="{FA71CBFC-D286-454A-AB8E-FF50AD3F3EFF}" presName="iconRect" presStyleLbl="node1" presStyleIdx="9" presStyleCnt="11"/>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小丑帽"/>
        </a:ext>
      </dgm:extLst>
    </dgm:pt>
    <dgm:pt modelId="{7F4FA50A-9F17-45B2-895B-2AC3A2B5CF19}" type="pres">
      <dgm:prSet presAssocID="{FA71CBFC-D286-454A-AB8E-FF50AD3F3EFF}" presName="spaceRect" presStyleCnt="0"/>
      <dgm:spPr/>
    </dgm:pt>
    <dgm:pt modelId="{5D00F8A8-A23B-41EF-85BF-3EE93389625C}" type="pres">
      <dgm:prSet presAssocID="{FA71CBFC-D286-454A-AB8E-FF50AD3F3EFF}" presName="textRect" presStyleLbl="revTx" presStyleIdx="9" presStyleCnt="11">
        <dgm:presLayoutVars>
          <dgm:chMax val="1"/>
          <dgm:chPref val="1"/>
        </dgm:presLayoutVars>
      </dgm:prSet>
      <dgm:spPr/>
    </dgm:pt>
    <dgm:pt modelId="{C60BDBE4-C6AF-4CE7-914F-454D7202B910}" type="pres">
      <dgm:prSet presAssocID="{CDAFF841-8540-489A-90E3-F120A4B012B8}" presName="sibTrans" presStyleCnt="0"/>
      <dgm:spPr/>
    </dgm:pt>
    <dgm:pt modelId="{91D934DB-0AA4-4FF4-9161-38CD4AF504BA}" type="pres">
      <dgm:prSet presAssocID="{B5B7553C-72B4-4AA2-B452-717E5A52E219}" presName="compNode" presStyleCnt="0"/>
      <dgm:spPr/>
    </dgm:pt>
    <dgm:pt modelId="{C6822EAA-6FBE-4FC6-A8DE-284CF6B64AA3}" type="pres">
      <dgm:prSet presAssocID="{B5B7553C-72B4-4AA2-B452-717E5A52E219}" presName="iconBgRect" presStyleLbl="bgShp" presStyleIdx="10" presStyleCnt="11"/>
      <dgm:spPr/>
    </dgm:pt>
    <dgm:pt modelId="{EF441B40-DA27-4A69-952C-9839F316EE71}" type="pres">
      <dgm:prSet presAssocID="{B5B7553C-72B4-4AA2-B452-717E5A52E219}" presName="iconRect" presStyleLbl="node1" presStyleIdx="10" presStyleCnt="11"/>
      <dgm:spPr>
        <a:blipFill>
          <a:blip xmlns:r="http://schemas.openxmlformats.org/officeDocument/2006/relationships" r:embed="rId21">
            <a:extLst>
              <a:ext uri="{96DAC541-7B7A-43D3-8B79-37D633B846F1}">
                <asvg:svgBlip xmlns:asvg="http://schemas.microsoft.com/office/drawing/2016/SVG/main" r:embed="rId22"/>
              </a:ext>
            </a:extLst>
          </a:blip>
          <a:srcRect/>
          <a:stretch>
            <a:fillRect/>
          </a:stretch>
        </a:blipFill>
      </dgm:spPr>
      <dgm:extLst>
        <a:ext uri="{E40237B7-FDA0-4F09-8148-C483321AD2D9}">
          <dgm14:cNvPr xmlns:dgm14="http://schemas.microsoft.com/office/drawing/2010/diagram" id="0" name="" descr="購物車"/>
        </a:ext>
      </dgm:extLst>
    </dgm:pt>
    <dgm:pt modelId="{635B6BB7-E3B0-4EDC-8D3E-7681B7A614B3}" type="pres">
      <dgm:prSet presAssocID="{B5B7553C-72B4-4AA2-B452-717E5A52E219}" presName="spaceRect" presStyleCnt="0"/>
      <dgm:spPr/>
    </dgm:pt>
    <dgm:pt modelId="{BDD15CF2-9A24-40B0-811C-134F1D5DA8B5}" type="pres">
      <dgm:prSet presAssocID="{B5B7553C-72B4-4AA2-B452-717E5A52E219}" presName="textRect" presStyleLbl="revTx" presStyleIdx="10" presStyleCnt="11">
        <dgm:presLayoutVars>
          <dgm:chMax val="1"/>
          <dgm:chPref val="1"/>
        </dgm:presLayoutVars>
      </dgm:prSet>
      <dgm:spPr/>
    </dgm:pt>
  </dgm:ptLst>
  <dgm:cxnLst>
    <dgm:cxn modelId="{2B9C7701-9D98-4E5E-90B3-253C0092B5E4}" type="presOf" srcId="{FA71CBFC-D286-454A-AB8E-FF50AD3F3EFF}" destId="{5D00F8A8-A23B-41EF-85BF-3EE93389625C}" srcOrd="0" destOrd="0" presId="urn:microsoft.com/office/officeart/2018/5/layout/IconCircleLabelList"/>
    <dgm:cxn modelId="{FE27900D-ABAA-4A6B-B265-69CE551A45F3}" type="presOf" srcId="{5F527937-CD5F-4682-B04B-CEBA79E99ED4}" destId="{9A1458B1-9A61-4DC2-8626-D1B5B6AAF481}" srcOrd="0" destOrd="0" presId="urn:microsoft.com/office/officeart/2018/5/layout/IconCircleLabelList"/>
    <dgm:cxn modelId="{BB2EEF1A-0699-44E0-A122-D0D454991A77}" type="presOf" srcId="{A43C91FC-CF61-496E-9183-9D3494F5A21C}" destId="{B9CF36AB-6119-4D56-9AC2-21D4AD50BFDA}" srcOrd="0" destOrd="0" presId="urn:microsoft.com/office/officeart/2018/5/layout/IconCircleLabelList"/>
    <dgm:cxn modelId="{7044EE2B-EAF7-45CC-837D-666F29C33CE2}" type="presOf" srcId="{78342900-BFA5-4D1F-A621-F3C759500484}" destId="{64E33A66-3D72-43D6-8694-6576FC96A6FD}" srcOrd="0" destOrd="0" presId="urn:microsoft.com/office/officeart/2018/5/layout/IconCircleLabelList"/>
    <dgm:cxn modelId="{8F271031-EDAA-4D3C-B3E7-4FBE9C81B383}" type="presOf" srcId="{20969B5B-106F-439F-AE8E-148AFE5AA34C}" destId="{0487FC0E-1ABC-4C65-96DD-A774087D51C5}" srcOrd="0" destOrd="0" presId="urn:microsoft.com/office/officeart/2018/5/layout/IconCircleLabelList"/>
    <dgm:cxn modelId="{A68E0B67-A0CF-423E-9B01-65F9A6E5BDCF}" srcId="{23048C61-36D6-4B73-9AF4-D31B74104F82}" destId="{AF583F91-332F-4E72-A1E0-987BFD089F88}" srcOrd="0" destOrd="0" parTransId="{64596A89-BBA0-45D0-8E22-7BBC2F943B47}" sibTransId="{705CEAA8-675D-47C0-8F48-2F40A711E383}"/>
    <dgm:cxn modelId="{A2A8C156-4F81-4A90-B08E-225C5B39F500}" srcId="{23048C61-36D6-4B73-9AF4-D31B74104F82}" destId="{67FFBD6F-56B0-43EB-BBD0-B4BD04E7A66C}" srcOrd="6" destOrd="0" parTransId="{467E952F-FCBD-4614-9654-273CCC048B2A}" sibTransId="{997EED20-EB8B-4654-845F-95E376501A61}"/>
    <dgm:cxn modelId="{06F43257-D3EF-4021-8B4C-8FF549290723}" srcId="{23048C61-36D6-4B73-9AF4-D31B74104F82}" destId="{520A53C9-ECE9-46F5-88D2-D48EC507F57E}" srcOrd="2" destOrd="0" parTransId="{071F71CB-2E91-4706-8580-7A9507D3498C}" sibTransId="{2B883F14-5874-45D7-94D5-8F5162A57A1C}"/>
    <dgm:cxn modelId="{6771297A-2970-4E90-ADC1-0100E83CB39A}" type="presOf" srcId="{520A53C9-ECE9-46F5-88D2-D48EC507F57E}" destId="{0DCE97C5-E889-40B4-8BE0-94BAA197A527}" srcOrd="0" destOrd="0" presId="urn:microsoft.com/office/officeart/2018/5/layout/IconCircleLabelList"/>
    <dgm:cxn modelId="{EA47E25A-D807-4258-BE80-98EC09B51F29}" type="presOf" srcId="{AF583F91-332F-4E72-A1E0-987BFD089F88}" destId="{A2D6B74B-D7F6-461D-9A3E-29AE873A88E7}" srcOrd="0" destOrd="0" presId="urn:microsoft.com/office/officeart/2018/5/layout/IconCircleLabelList"/>
    <dgm:cxn modelId="{B87B8585-5933-44CB-8613-22A6A28A0580}" srcId="{23048C61-36D6-4B73-9AF4-D31B74104F82}" destId="{1CFE26B4-9B65-4346-BFDF-2118130A408A}" srcOrd="7" destOrd="0" parTransId="{5CA05856-F534-4653-AEA8-793EA21C67A9}" sibTransId="{0F5FF731-238A-4024-9A80-B5EEB41A15F1}"/>
    <dgm:cxn modelId="{96950CB6-20C6-40CE-9A70-E909B68C5BC7}" type="presOf" srcId="{67FFBD6F-56B0-43EB-BBD0-B4BD04E7A66C}" destId="{E1F920E6-D82F-406A-9C4B-D9A87DB39F98}" srcOrd="0" destOrd="0" presId="urn:microsoft.com/office/officeart/2018/5/layout/IconCircleLabelList"/>
    <dgm:cxn modelId="{243A20B8-EB2D-464D-898B-3F4B785C8ACD}" type="presOf" srcId="{B5B7553C-72B4-4AA2-B452-717E5A52E219}" destId="{BDD15CF2-9A24-40B0-811C-134F1D5DA8B5}" srcOrd="0" destOrd="0" presId="urn:microsoft.com/office/officeart/2018/5/layout/IconCircleLabelList"/>
    <dgm:cxn modelId="{FC3F51CD-7657-4489-8E88-A5CA15E5D7A0}" type="presOf" srcId="{23048C61-36D6-4B73-9AF4-D31B74104F82}" destId="{BBF80FC7-D448-4483-A6C9-4EAE4BE5CAF2}" srcOrd="0" destOrd="0" presId="urn:microsoft.com/office/officeart/2018/5/layout/IconCircleLabelList"/>
    <dgm:cxn modelId="{27A9B0D3-CECD-40AB-A908-D9E6B4A1427C}" srcId="{23048C61-36D6-4B73-9AF4-D31B74104F82}" destId="{B5B7553C-72B4-4AA2-B452-717E5A52E219}" srcOrd="10" destOrd="0" parTransId="{DE8A9F48-FF95-4798-94C0-1CE0BEB28DDD}" sibTransId="{25CCE055-ADE9-4FF4-80E3-A9E6180419CE}"/>
    <dgm:cxn modelId="{FC3CE3D8-6B40-4802-9EED-13D0861BDA93}" type="presOf" srcId="{4847C68B-C172-4ED0-A136-627A1F35A7AB}" destId="{B8161065-36B5-481A-8974-2C69C726951A}" srcOrd="0" destOrd="0" presId="urn:microsoft.com/office/officeart/2018/5/layout/IconCircleLabelList"/>
    <dgm:cxn modelId="{9BEB80E5-80F5-47C8-809D-6CC2FB4B2219}" srcId="{23048C61-36D6-4B73-9AF4-D31B74104F82}" destId="{20969B5B-106F-439F-AE8E-148AFE5AA34C}" srcOrd="8" destOrd="0" parTransId="{FED6486E-F45D-4BCA-ADF7-56F36DAFF5CC}" sibTransId="{AE59D789-9308-4ACA-850A-135085D35E89}"/>
    <dgm:cxn modelId="{A81668E6-A2B5-4543-98FB-F3603562AB92}" srcId="{23048C61-36D6-4B73-9AF4-D31B74104F82}" destId="{78342900-BFA5-4D1F-A621-F3C759500484}" srcOrd="3" destOrd="0" parTransId="{CCAB6F5A-743A-4958-82D7-B5BA14C95458}" sibTransId="{B821F529-2B32-4814-BB23-C0DE6D877282}"/>
    <dgm:cxn modelId="{3814FBEE-0B4F-4014-9F5F-07BD8736F1B2}" type="presOf" srcId="{1CFE26B4-9B65-4346-BFDF-2118130A408A}" destId="{C58A0532-12B6-49FF-8068-867DBB81CFD7}" srcOrd="0" destOrd="0" presId="urn:microsoft.com/office/officeart/2018/5/layout/IconCircleLabelList"/>
    <dgm:cxn modelId="{117675F0-4FFF-4074-856C-755B4A618857}" srcId="{23048C61-36D6-4B73-9AF4-D31B74104F82}" destId="{FA71CBFC-D286-454A-AB8E-FF50AD3F3EFF}" srcOrd="9" destOrd="0" parTransId="{B9DB6718-CE3E-415B-B628-E072280A5489}" sibTransId="{CDAFF841-8540-489A-90E3-F120A4B012B8}"/>
    <dgm:cxn modelId="{4C8215F4-2C94-4C12-865A-9DF74E8496B7}" srcId="{23048C61-36D6-4B73-9AF4-D31B74104F82}" destId="{4847C68B-C172-4ED0-A136-627A1F35A7AB}" srcOrd="1" destOrd="0" parTransId="{6606104C-4130-4DC5-BED4-D0D777B5523C}" sibTransId="{FE347FCC-F86B-4487-AF32-4A1AE0E210E1}"/>
    <dgm:cxn modelId="{D02027F7-6A35-4479-8F6F-CBCF18ED35D3}" srcId="{23048C61-36D6-4B73-9AF4-D31B74104F82}" destId="{A43C91FC-CF61-496E-9183-9D3494F5A21C}" srcOrd="4" destOrd="0" parTransId="{F1D537F3-CC2F-4C55-91E5-C93F3086BED1}" sibTransId="{9C4CD417-9C03-4DAE-82E1-8B129445F60A}"/>
    <dgm:cxn modelId="{FEEC04FE-33FF-4741-8C41-C1313093F66A}" srcId="{23048C61-36D6-4B73-9AF4-D31B74104F82}" destId="{5F527937-CD5F-4682-B04B-CEBA79E99ED4}" srcOrd="5" destOrd="0" parTransId="{FBFBF700-F8A4-474A-A342-2C1752EB13B8}" sibTransId="{6609A378-B1CD-4490-BAD7-454637280DC6}"/>
    <dgm:cxn modelId="{9FA217F4-8241-44EC-B314-3AA090A1EC54}" type="presParOf" srcId="{BBF80FC7-D448-4483-A6C9-4EAE4BE5CAF2}" destId="{1CB2887D-20AE-4102-930D-CD170E422C5F}" srcOrd="0" destOrd="0" presId="urn:microsoft.com/office/officeart/2018/5/layout/IconCircleLabelList"/>
    <dgm:cxn modelId="{05B66A6C-49C3-4268-964E-97E08D44801F}" type="presParOf" srcId="{1CB2887D-20AE-4102-930D-CD170E422C5F}" destId="{B99A65BE-757B-4D84-B5FE-48104FC06414}" srcOrd="0" destOrd="0" presId="urn:microsoft.com/office/officeart/2018/5/layout/IconCircleLabelList"/>
    <dgm:cxn modelId="{AF9A5A6C-0D54-462C-9C37-B647B4D9FC9C}" type="presParOf" srcId="{1CB2887D-20AE-4102-930D-CD170E422C5F}" destId="{7EEB8DAD-99AC-4FE8-BD91-AB3BBD920121}" srcOrd="1" destOrd="0" presId="urn:microsoft.com/office/officeart/2018/5/layout/IconCircleLabelList"/>
    <dgm:cxn modelId="{87B95D43-D3F0-4FEB-8F13-4D03E23BEFE3}" type="presParOf" srcId="{1CB2887D-20AE-4102-930D-CD170E422C5F}" destId="{86FC1905-CC68-4E87-A989-7A09ED799ACD}" srcOrd="2" destOrd="0" presId="urn:microsoft.com/office/officeart/2018/5/layout/IconCircleLabelList"/>
    <dgm:cxn modelId="{44F3A194-DEE5-462F-BD40-1DA08EC88AE8}" type="presParOf" srcId="{1CB2887D-20AE-4102-930D-CD170E422C5F}" destId="{A2D6B74B-D7F6-461D-9A3E-29AE873A88E7}" srcOrd="3" destOrd="0" presId="urn:microsoft.com/office/officeart/2018/5/layout/IconCircleLabelList"/>
    <dgm:cxn modelId="{DAEDB735-55F0-4879-91EB-CD364E56AF04}" type="presParOf" srcId="{BBF80FC7-D448-4483-A6C9-4EAE4BE5CAF2}" destId="{C3C50DCF-AD83-48B8-84E3-B3AFA60C3F8D}" srcOrd="1" destOrd="0" presId="urn:microsoft.com/office/officeart/2018/5/layout/IconCircleLabelList"/>
    <dgm:cxn modelId="{81D50146-709E-44B8-8443-9D95944C271D}" type="presParOf" srcId="{BBF80FC7-D448-4483-A6C9-4EAE4BE5CAF2}" destId="{A6B90F37-D282-4B19-A63C-083BE8D1570B}" srcOrd="2" destOrd="0" presId="urn:microsoft.com/office/officeart/2018/5/layout/IconCircleLabelList"/>
    <dgm:cxn modelId="{9FB880A7-DDF9-4B75-A3A4-6085D993B526}" type="presParOf" srcId="{A6B90F37-D282-4B19-A63C-083BE8D1570B}" destId="{E506B2EE-88B0-43F8-A089-C2BD2290318C}" srcOrd="0" destOrd="0" presId="urn:microsoft.com/office/officeart/2018/5/layout/IconCircleLabelList"/>
    <dgm:cxn modelId="{B1374E24-E17A-49CC-A1DE-15F1D87284CA}" type="presParOf" srcId="{A6B90F37-D282-4B19-A63C-083BE8D1570B}" destId="{8CD5B2B1-BB05-4F39-A046-4ECD72369994}" srcOrd="1" destOrd="0" presId="urn:microsoft.com/office/officeart/2018/5/layout/IconCircleLabelList"/>
    <dgm:cxn modelId="{D9C2A23F-7686-4864-ABD6-EF5907B25222}" type="presParOf" srcId="{A6B90F37-D282-4B19-A63C-083BE8D1570B}" destId="{CD568154-C5B7-4CC9-8B08-69FA1666018A}" srcOrd="2" destOrd="0" presId="urn:microsoft.com/office/officeart/2018/5/layout/IconCircleLabelList"/>
    <dgm:cxn modelId="{93EDA61B-7575-40C3-AC1B-1321D83E45BD}" type="presParOf" srcId="{A6B90F37-D282-4B19-A63C-083BE8D1570B}" destId="{B8161065-36B5-481A-8974-2C69C726951A}" srcOrd="3" destOrd="0" presId="urn:microsoft.com/office/officeart/2018/5/layout/IconCircleLabelList"/>
    <dgm:cxn modelId="{3F73DC3F-0A34-4000-8763-9E32A96BB48A}" type="presParOf" srcId="{BBF80FC7-D448-4483-A6C9-4EAE4BE5CAF2}" destId="{7CD59A36-9F38-41AD-830E-EDB94407A597}" srcOrd="3" destOrd="0" presId="urn:microsoft.com/office/officeart/2018/5/layout/IconCircleLabelList"/>
    <dgm:cxn modelId="{7940EDBB-387D-46F7-9EA4-095CC5FEAE46}" type="presParOf" srcId="{BBF80FC7-D448-4483-A6C9-4EAE4BE5CAF2}" destId="{DDDA15A8-587D-4B5D-A7BE-FB262C0CAF4E}" srcOrd="4" destOrd="0" presId="urn:microsoft.com/office/officeart/2018/5/layout/IconCircleLabelList"/>
    <dgm:cxn modelId="{E41DBD15-A12C-4F33-8E1B-3384DAE4A505}" type="presParOf" srcId="{DDDA15A8-587D-4B5D-A7BE-FB262C0CAF4E}" destId="{ADBD35B6-559C-4E4F-9574-4BA9274B6091}" srcOrd="0" destOrd="0" presId="urn:microsoft.com/office/officeart/2018/5/layout/IconCircleLabelList"/>
    <dgm:cxn modelId="{00D167CE-8B3B-4A1F-A9C4-DED00E080CD6}" type="presParOf" srcId="{DDDA15A8-587D-4B5D-A7BE-FB262C0CAF4E}" destId="{B868A014-8E16-413C-B8AE-3003DEB6A9F2}" srcOrd="1" destOrd="0" presId="urn:microsoft.com/office/officeart/2018/5/layout/IconCircleLabelList"/>
    <dgm:cxn modelId="{C12E3D4B-D0C8-4E4D-BBA1-A6B3C2461E6B}" type="presParOf" srcId="{DDDA15A8-587D-4B5D-A7BE-FB262C0CAF4E}" destId="{E48EBF2C-CCD0-4E01-9A73-A0DE921C18F0}" srcOrd="2" destOrd="0" presId="urn:microsoft.com/office/officeart/2018/5/layout/IconCircleLabelList"/>
    <dgm:cxn modelId="{09D3F988-DE5C-4590-89EA-E8FADCA7EE79}" type="presParOf" srcId="{DDDA15A8-587D-4B5D-A7BE-FB262C0CAF4E}" destId="{0DCE97C5-E889-40B4-8BE0-94BAA197A527}" srcOrd="3" destOrd="0" presId="urn:microsoft.com/office/officeart/2018/5/layout/IconCircleLabelList"/>
    <dgm:cxn modelId="{E8F9F494-A783-4B1C-B1C8-E427C8B6AB51}" type="presParOf" srcId="{BBF80FC7-D448-4483-A6C9-4EAE4BE5CAF2}" destId="{28600D5A-B3F1-42A9-A790-B2733331BD58}" srcOrd="5" destOrd="0" presId="urn:microsoft.com/office/officeart/2018/5/layout/IconCircleLabelList"/>
    <dgm:cxn modelId="{696F71C3-0B5C-44DB-81E7-763577ADDD8F}" type="presParOf" srcId="{BBF80FC7-D448-4483-A6C9-4EAE4BE5CAF2}" destId="{E74DDF5B-929C-4D79-A70E-296AA5F05018}" srcOrd="6" destOrd="0" presId="urn:microsoft.com/office/officeart/2018/5/layout/IconCircleLabelList"/>
    <dgm:cxn modelId="{8BD6B51C-0590-4A50-B700-9D08E3132FE3}" type="presParOf" srcId="{E74DDF5B-929C-4D79-A70E-296AA5F05018}" destId="{59ABDAA4-AE4F-49A3-8246-F34261228A6A}" srcOrd="0" destOrd="0" presId="urn:microsoft.com/office/officeart/2018/5/layout/IconCircleLabelList"/>
    <dgm:cxn modelId="{A89F82C0-09F3-41B8-9123-316773FEEBAD}" type="presParOf" srcId="{E74DDF5B-929C-4D79-A70E-296AA5F05018}" destId="{1A3FA47B-4F4B-470F-9B44-BD9CF14650D3}" srcOrd="1" destOrd="0" presId="urn:microsoft.com/office/officeart/2018/5/layout/IconCircleLabelList"/>
    <dgm:cxn modelId="{ABEF53DB-0C30-476D-8619-95A7EEF66CF7}" type="presParOf" srcId="{E74DDF5B-929C-4D79-A70E-296AA5F05018}" destId="{39CC2C4D-4985-4593-A19F-A287FB8E46FB}" srcOrd="2" destOrd="0" presId="urn:microsoft.com/office/officeart/2018/5/layout/IconCircleLabelList"/>
    <dgm:cxn modelId="{013ECEC3-4F42-421D-853E-300B39C12BDE}" type="presParOf" srcId="{E74DDF5B-929C-4D79-A70E-296AA5F05018}" destId="{64E33A66-3D72-43D6-8694-6576FC96A6FD}" srcOrd="3" destOrd="0" presId="urn:microsoft.com/office/officeart/2018/5/layout/IconCircleLabelList"/>
    <dgm:cxn modelId="{80787668-78D9-4494-A5C5-0D35781CD34E}" type="presParOf" srcId="{BBF80FC7-D448-4483-A6C9-4EAE4BE5CAF2}" destId="{EBB28016-86F1-46A4-984F-391E9C1D4809}" srcOrd="7" destOrd="0" presId="urn:microsoft.com/office/officeart/2018/5/layout/IconCircleLabelList"/>
    <dgm:cxn modelId="{C377E0B1-63E2-4C77-9CE8-2CD460AB775C}" type="presParOf" srcId="{BBF80FC7-D448-4483-A6C9-4EAE4BE5CAF2}" destId="{3C2F591F-21C7-40A2-A2E8-34F1A4B1BD12}" srcOrd="8" destOrd="0" presId="urn:microsoft.com/office/officeart/2018/5/layout/IconCircleLabelList"/>
    <dgm:cxn modelId="{BE88F015-287C-4FF1-8AC5-3A6D928581E0}" type="presParOf" srcId="{3C2F591F-21C7-40A2-A2E8-34F1A4B1BD12}" destId="{52DD5B11-FE57-4B46-9EB7-8C21EE2C8AE2}" srcOrd="0" destOrd="0" presId="urn:microsoft.com/office/officeart/2018/5/layout/IconCircleLabelList"/>
    <dgm:cxn modelId="{9E4DC768-526D-426C-9304-FC053E8F0AD2}" type="presParOf" srcId="{3C2F591F-21C7-40A2-A2E8-34F1A4B1BD12}" destId="{3F6B37DC-6322-469F-B6AE-995913645FDE}" srcOrd="1" destOrd="0" presId="urn:microsoft.com/office/officeart/2018/5/layout/IconCircleLabelList"/>
    <dgm:cxn modelId="{36DE431B-64DD-413C-9A29-5C2B290FF76B}" type="presParOf" srcId="{3C2F591F-21C7-40A2-A2E8-34F1A4B1BD12}" destId="{A389AE66-CB65-4A3D-8FAE-2E94821067FE}" srcOrd="2" destOrd="0" presId="urn:microsoft.com/office/officeart/2018/5/layout/IconCircleLabelList"/>
    <dgm:cxn modelId="{389F1BFF-9F04-4DF5-84DE-CFAD3ED4F97D}" type="presParOf" srcId="{3C2F591F-21C7-40A2-A2E8-34F1A4B1BD12}" destId="{B9CF36AB-6119-4D56-9AC2-21D4AD50BFDA}" srcOrd="3" destOrd="0" presId="urn:microsoft.com/office/officeart/2018/5/layout/IconCircleLabelList"/>
    <dgm:cxn modelId="{84483EA1-6D42-4C27-B1A6-7DC975CAC4CE}" type="presParOf" srcId="{BBF80FC7-D448-4483-A6C9-4EAE4BE5CAF2}" destId="{7C587D4C-D5B4-435C-815B-2630941AFADB}" srcOrd="9" destOrd="0" presId="urn:microsoft.com/office/officeart/2018/5/layout/IconCircleLabelList"/>
    <dgm:cxn modelId="{C34F84F1-9392-42B9-97B0-6BBD611B8B72}" type="presParOf" srcId="{BBF80FC7-D448-4483-A6C9-4EAE4BE5CAF2}" destId="{083D6136-A58E-46F1-A866-3D3D120706A2}" srcOrd="10" destOrd="0" presId="urn:microsoft.com/office/officeart/2018/5/layout/IconCircleLabelList"/>
    <dgm:cxn modelId="{7167355C-751F-4F11-A5AF-BF8B9202122B}" type="presParOf" srcId="{083D6136-A58E-46F1-A866-3D3D120706A2}" destId="{7C7730D2-6F5C-4C07-B6C9-7B78FB830E86}" srcOrd="0" destOrd="0" presId="urn:microsoft.com/office/officeart/2018/5/layout/IconCircleLabelList"/>
    <dgm:cxn modelId="{05BB08F0-1A8D-4904-B6C1-4D54D954EF78}" type="presParOf" srcId="{083D6136-A58E-46F1-A866-3D3D120706A2}" destId="{73DE5867-8622-4ECE-BF05-C44C4A70ACD9}" srcOrd="1" destOrd="0" presId="urn:microsoft.com/office/officeart/2018/5/layout/IconCircleLabelList"/>
    <dgm:cxn modelId="{8BC4F5AE-58D1-4C57-BBDF-AFD4D145CDB1}" type="presParOf" srcId="{083D6136-A58E-46F1-A866-3D3D120706A2}" destId="{F4DE9A7E-7688-460B-B8B9-0ED123555AC3}" srcOrd="2" destOrd="0" presId="urn:microsoft.com/office/officeart/2018/5/layout/IconCircleLabelList"/>
    <dgm:cxn modelId="{3EBC4A66-D035-4B74-A0FE-D6D85C28364B}" type="presParOf" srcId="{083D6136-A58E-46F1-A866-3D3D120706A2}" destId="{9A1458B1-9A61-4DC2-8626-D1B5B6AAF481}" srcOrd="3" destOrd="0" presId="urn:microsoft.com/office/officeart/2018/5/layout/IconCircleLabelList"/>
    <dgm:cxn modelId="{30C31044-8037-4A52-8D8E-39DA041007ED}" type="presParOf" srcId="{BBF80FC7-D448-4483-A6C9-4EAE4BE5CAF2}" destId="{4724C23C-407F-482F-A2D0-67F596F6CFCA}" srcOrd="11" destOrd="0" presId="urn:microsoft.com/office/officeart/2018/5/layout/IconCircleLabelList"/>
    <dgm:cxn modelId="{CE297C65-D5A8-4841-AF7A-A7456732676F}" type="presParOf" srcId="{BBF80FC7-D448-4483-A6C9-4EAE4BE5CAF2}" destId="{6FE1ADDD-0990-4D75-A5D5-EF81AF9FA32C}" srcOrd="12" destOrd="0" presId="urn:microsoft.com/office/officeart/2018/5/layout/IconCircleLabelList"/>
    <dgm:cxn modelId="{D92FC23C-4325-4F7E-A224-C09A4CB6B6D2}" type="presParOf" srcId="{6FE1ADDD-0990-4D75-A5D5-EF81AF9FA32C}" destId="{36278FB6-E1FB-41C5-9E64-C3CD6347D9EE}" srcOrd="0" destOrd="0" presId="urn:microsoft.com/office/officeart/2018/5/layout/IconCircleLabelList"/>
    <dgm:cxn modelId="{07C471FE-F169-46F1-9191-802B565EF869}" type="presParOf" srcId="{6FE1ADDD-0990-4D75-A5D5-EF81AF9FA32C}" destId="{DFA4AADF-7CE3-49CE-9266-1FF1685AE72B}" srcOrd="1" destOrd="0" presId="urn:microsoft.com/office/officeart/2018/5/layout/IconCircleLabelList"/>
    <dgm:cxn modelId="{84ABD393-3EAB-4385-822D-0AD3AD6FE346}" type="presParOf" srcId="{6FE1ADDD-0990-4D75-A5D5-EF81AF9FA32C}" destId="{664BDC54-3C32-4107-A9C7-14DDE767E150}" srcOrd="2" destOrd="0" presId="urn:microsoft.com/office/officeart/2018/5/layout/IconCircleLabelList"/>
    <dgm:cxn modelId="{454E4FA0-4B9B-4F04-AC69-DCD2FD5598AC}" type="presParOf" srcId="{6FE1ADDD-0990-4D75-A5D5-EF81AF9FA32C}" destId="{E1F920E6-D82F-406A-9C4B-D9A87DB39F98}" srcOrd="3" destOrd="0" presId="urn:microsoft.com/office/officeart/2018/5/layout/IconCircleLabelList"/>
    <dgm:cxn modelId="{A355ECC9-E90C-4F60-AB4A-BDED4C383C43}" type="presParOf" srcId="{BBF80FC7-D448-4483-A6C9-4EAE4BE5CAF2}" destId="{E3CB96D7-09CC-4343-9E4E-A4D2517ED061}" srcOrd="13" destOrd="0" presId="urn:microsoft.com/office/officeart/2018/5/layout/IconCircleLabelList"/>
    <dgm:cxn modelId="{560DD1A4-E47F-410F-9EA7-B4E1058E25DF}" type="presParOf" srcId="{BBF80FC7-D448-4483-A6C9-4EAE4BE5CAF2}" destId="{906FC08A-CE23-46E2-A047-2505D3A9ECC1}" srcOrd="14" destOrd="0" presId="urn:microsoft.com/office/officeart/2018/5/layout/IconCircleLabelList"/>
    <dgm:cxn modelId="{31DFC9A8-2945-49C1-8543-3B2AD96BDFF9}" type="presParOf" srcId="{906FC08A-CE23-46E2-A047-2505D3A9ECC1}" destId="{4E56F363-1E76-4736-AB67-119D51C003EF}" srcOrd="0" destOrd="0" presId="urn:microsoft.com/office/officeart/2018/5/layout/IconCircleLabelList"/>
    <dgm:cxn modelId="{4168825E-59BA-4190-A88D-6AAC1504C23F}" type="presParOf" srcId="{906FC08A-CE23-46E2-A047-2505D3A9ECC1}" destId="{7AF0EDB5-1538-4845-A2C2-AE3F6C686B2B}" srcOrd="1" destOrd="0" presId="urn:microsoft.com/office/officeart/2018/5/layout/IconCircleLabelList"/>
    <dgm:cxn modelId="{6D28B219-2E03-4BD1-AB21-7D2D9B59B21E}" type="presParOf" srcId="{906FC08A-CE23-46E2-A047-2505D3A9ECC1}" destId="{8107110C-52CF-46C4-8B24-533661400524}" srcOrd="2" destOrd="0" presId="urn:microsoft.com/office/officeart/2018/5/layout/IconCircleLabelList"/>
    <dgm:cxn modelId="{649CD18B-E025-4E7D-AD39-3C8252ED19AE}" type="presParOf" srcId="{906FC08A-CE23-46E2-A047-2505D3A9ECC1}" destId="{C58A0532-12B6-49FF-8068-867DBB81CFD7}" srcOrd="3" destOrd="0" presId="urn:microsoft.com/office/officeart/2018/5/layout/IconCircleLabelList"/>
    <dgm:cxn modelId="{C796F649-B8EC-4070-8D00-6A7A55A885CF}" type="presParOf" srcId="{BBF80FC7-D448-4483-A6C9-4EAE4BE5CAF2}" destId="{5A6A7E15-634B-425D-B465-C8059715E98F}" srcOrd="15" destOrd="0" presId="urn:microsoft.com/office/officeart/2018/5/layout/IconCircleLabelList"/>
    <dgm:cxn modelId="{C4E74873-B997-4DB2-AA4F-AA6933BA8F7E}" type="presParOf" srcId="{BBF80FC7-D448-4483-A6C9-4EAE4BE5CAF2}" destId="{2AEA68A2-121A-4D5D-A429-CE437C7AF222}" srcOrd="16" destOrd="0" presId="urn:microsoft.com/office/officeart/2018/5/layout/IconCircleLabelList"/>
    <dgm:cxn modelId="{320A67F4-C0E4-4161-A558-FD51B68B19C4}" type="presParOf" srcId="{2AEA68A2-121A-4D5D-A429-CE437C7AF222}" destId="{F5EE19E1-AC9E-4E72-A099-EC82FA204FAC}" srcOrd="0" destOrd="0" presId="urn:microsoft.com/office/officeart/2018/5/layout/IconCircleLabelList"/>
    <dgm:cxn modelId="{CB8C2A3E-073A-4CEF-A4CA-951C97890106}" type="presParOf" srcId="{2AEA68A2-121A-4D5D-A429-CE437C7AF222}" destId="{DC7121EA-5FE3-4F3E-BE8E-D4D2C1959EAD}" srcOrd="1" destOrd="0" presId="urn:microsoft.com/office/officeart/2018/5/layout/IconCircleLabelList"/>
    <dgm:cxn modelId="{C36C1CB0-0CC3-41FF-A86D-7669B78C9A34}" type="presParOf" srcId="{2AEA68A2-121A-4D5D-A429-CE437C7AF222}" destId="{6D73C471-68ED-4C28-9FBE-5B68B557986E}" srcOrd="2" destOrd="0" presId="urn:microsoft.com/office/officeart/2018/5/layout/IconCircleLabelList"/>
    <dgm:cxn modelId="{55CA2F86-57BD-43D8-8AB7-93318421D7C2}" type="presParOf" srcId="{2AEA68A2-121A-4D5D-A429-CE437C7AF222}" destId="{0487FC0E-1ABC-4C65-96DD-A774087D51C5}" srcOrd="3" destOrd="0" presId="urn:microsoft.com/office/officeart/2018/5/layout/IconCircleLabelList"/>
    <dgm:cxn modelId="{2A4E7A51-D2CF-4E73-B997-055BFEB75CCF}" type="presParOf" srcId="{BBF80FC7-D448-4483-A6C9-4EAE4BE5CAF2}" destId="{5884DA97-A334-4D6D-9CA6-BA551A9D4519}" srcOrd="17" destOrd="0" presId="urn:microsoft.com/office/officeart/2018/5/layout/IconCircleLabelList"/>
    <dgm:cxn modelId="{E6E9ED11-C3C7-4C9E-A6A5-9A8563011EBB}" type="presParOf" srcId="{BBF80FC7-D448-4483-A6C9-4EAE4BE5CAF2}" destId="{5DCB9358-C57F-435F-B092-74BA02EF76EA}" srcOrd="18" destOrd="0" presId="urn:microsoft.com/office/officeart/2018/5/layout/IconCircleLabelList"/>
    <dgm:cxn modelId="{2C51A61A-C3DD-427D-AA9F-E958355F395C}" type="presParOf" srcId="{5DCB9358-C57F-435F-B092-74BA02EF76EA}" destId="{4565D2A3-5E99-4DDE-979F-B3296040CB6C}" srcOrd="0" destOrd="0" presId="urn:microsoft.com/office/officeart/2018/5/layout/IconCircleLabelList"/>
    <dgm:cxn modelId="{16444051-B5C3-4CC5-B7C8-993B20FDF576}" type="presParOf" srcId="{5DCB9358-C57F-435F-B092-74BA02EF76EA}" destId="{3A1C7EF1-36C8-4494-924D-713D74E8AA85}" srcOrd="1" destOrd="0" presId="urn:microsoft.com/office/officeart/2018/5/layout/IconCircleLabelList"/>
    <dgm:cxn modelId="{6F7EA596-F06D-4D37-A15B-EF0A0F144EE0}" type="presParOf" srcId="{5DCB9358-C57F-435F-B092-74BA02EF76EA}" destId="{7F4FA50A-9F17-45B2-895B-2AC3A2B5CF19}" srcOrd="2" destOrd="0" presId="urn:microsoft.com/office/officeart/2018/5/layout/IconCircleLabelList"/>
    <dgm:cxn modelId="{390FCC9D-402F-42D1-9E1F-239B0EC93B23}" type="presParOf" srcId="{5DCB9358-C57F-435F-B092-74BA02EF76EA}" destId="{5D00F8A8-A23B-41EF-85BF-3EE93389625C}" srcOrd="3" destOrd="0" presId="urn:microsoft.com/office/officeart/2018/5/layout/IconCircleLabelList"/>
    <dgm:cxn modelId="{500D724C-1BAB-46BA-9C4C-FCB5838C4B71}" type="presParOf" srcId="{BBF80FC7-D448-4483-A6C9-4EAE4BE5CAF2}" destId="{C60BDBE4-C6AF-4CE7-914F-454D7202B910}" srcOrd="19" destOrd="0" presId="urn:microsoft.com/office/officeart/2018/5/layout/IconCircleLabelList"/>
    <dgm:cxn modelId="{D66F50C8-0266-4A01-9174-09E452A56F27}" type="presParOf" srcId="{BBF80FC7-D448-4483-A6C9-4EAE4BE5CAF2}" destId="{91D934DB-0AA4-4FF4-9161-38CD4AF504BA}" srcOrd="20" destOrd="0" presId="urn:microsoft.com/office/officeart/2018/5/layout/IconCircleLabelList"/>
    <dgm:cxn modelId="{0D8AB44A-16C2-4AF8-A150-F5F3A28F76A6}" type="presParOf" srcId="{91D934DB-0AA4-4FF4-9161-38CD4AF504BA}" destId="{C6822EAA-6FBE-4FC6-A8DE-284CF6B64AA3}" srcOrd="0" destOrd="0" presId="urn:microsoft.com/office/officeart/2018/5/layout/IconCircleLabelList"/>
    <dgm:cxn modelId="{9ADEE124-DCF2-4022-A110-CCBACAA76645}" type="presParOf" srcId="{91D934DB-0AA4-4FF4-9161-38CD4AF504BA}" destId="{EF441B40-DA27-4A69-952C-9839F316EE71}" srcOrd="1" destOrd="0" presId="urn:microsoft.com/office/officeart/2018/5/layout/IconCircleLabelList"/>
    <dgm:cxn modelId="{36021FD6-73B1-4608-B0EB-DE4C946D45F9}" type="presParOf" srcId="{91D934DB-0AA4-4FF4-9161-38CD4AF504BA}" destId="{635B6BB7-E3B0-4EDC-8D3E-7681B7A614B3}" srcOrd="2" destOrd="0" presId="urn:microsoft.com/office/officeart/2018/5/layout/IconCircleLabelList"/>
    <dgm:cxn modelId="{E17D18C1-6145-4F94-83F6-0F93CD958301}" type="presParOf" srcId="{91D934DB-0AA4-4FF4-9161-38CD4AF504BA}" destId="{BDD15CF2-9A24-40B0-811C-134F1D5DA8B5}"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A65BE-757B-4D84-B5FE-48104FC06414}">
      <dsp:nvSpPr>
        <dsp:cNvPr id="0" name=""/>
        <dsp:cNvSpPr/>
      </dsp:nvSpPr>
      <dsp:spPr>
        <a:xfrm>
          <a:off x="290606" y="581580"/>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7EEB8DAD-99AC-4FE8-BD91-AB3BBD920121}">
      <dsp:nvSpPr>
        <dsp:cNvPr id="0" name=""/>
        <dsp:cNvSpPr/>
      </dsp:nvSpPr>
      <dsp:spPr>
        <a:xfrm>
          <a:off x="483016" y="773991"/>
          <a:ext cx="518027" cy="518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A2D6B74B-D7F6-461D-9A3E-29AE873A88E7}">
      <dsp:nvSpPr>
        <dsp:cNvPr id="0" name=""/>
        <dsp:cNvSpPr/>
      </dsp:nvSpPr>
      <dsp:spPr>
        <a:xfrm>
          <a:off x="1991" y="1765643"/>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noProof="0" dirty="0"/>
            <a:t>聊天機器人</a:t>
          </a:r>
          <a:endParaRPr lang="en-US" altLang="zh-TW" sz="1100" kern="1200" noProof="0" dirty="0"/>
        </a:p>
        <a:p>
          <a:pPr marL="0" lvl="0" indent="0" algn="ctr" defTabSz="488950">
            <a:lnSpc>
              <a:spcPct val="100000"/>
            </a:lnSpc>
            <a:spcBef>
              <a:spcPct val="0"/>
            </a:spcBef>
            <a:spcAft>
              <a:spcPct val="35000"/>
            </a:spcAft>
            <a:buNone/>
            <a:defRPr cap="all"/>
          </a:pPr>
          <a:r>
            <a:rPr lang="en-US" sz="1100" b="0" i="0" kern="1200" dirty="0"/>
            <a:t>Chatbots</a:t>
          </a:r>
          <a:endParaRPr lang="zh-TW" altLang="en-US" sz="1100" kern="1200" noProof="0" dirty="0"/>
        </a:p>
      </dsp:txBody>
      <dsp:txXfrm>
        <a:off x="1991" y="1765643"/>
        <a:ext cx="1480078" cy="592031"/>
      </dsp:txXfrm>
    </dsp:sp>
    <dsp:sp modelId="{E506B2EE-88B0-43F8-A089-C2BD2290318C}">
      <dsp:nvSpPr>
        <dsp:cNvPr id="0" name=""/>
        <dsp:cNvSpPr/>
      </dsp:nvSpPr>
      <dsp:spPr>
        <a:xfrm>
          <a:off x="2029698" y="581580"/>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8CD5B2B1-BB05-4F39-A046-4ECD72369994}">
      <dsp:nvSpPr>
        <dsp:cNvPr id="0" name=""/>
        <dsp:cNvSpPr/>
      </dsp:nvSpPr>
      <dsp:spPr>
        <a:xfrm>
          <a:off x="2222108" y="773991"/>
          <a:ext cx="518027" cy="51802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8161065-36B5-481A-8974-2C69C726951A}">
      <dsp:nvSpPr>
        <dsp:cNvPr id="0" name=""/>
        <dsp:cNvSpPr/>
      </dsp:nvSpPr>
      <dsp:spPr>
        <a:xfrm>
          <a:off x="1741083" y="1765643"/>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dirty="0"/>
            <a:t>智慧電商</a:t>
          </a:r>
          <a:endParaRPr lang="en-US" altLang="zh-TW" sz="1100" kern="1200" dirty="0"/>
        </a:p>
        <a:p>
          <a:pPr marL="0" lvl="0" indent="0" algn="ctr" defTabSz="488950">
            <a:lnSpc>
              <a:spcPct val="100000"/>
            </a:lnSpc>
            <a:spcBef>
              <a:spcPct val="0"/>
            </a:spcBef>
            <a:spcAft>
              <a:spcPct val="35000"/>
            </a:spcAft>
            <a:buNone/>
            <a:defRPr cap="all"/>
          </a:pPr>
          <a:r>
            <a:rPr lang="en-US" sz="1100" b="0" i="0" kern="1200" dirty="0"/>
            <a:t>Ai in eCommerce</a:t>
          </a:r>
          <a:endParaRPr lang="zh-TW" altLang="en-US" sz="1100" kern="1200" dirty="0"/>
        </a:p>
      </dsp:txBody>
      <dsp:txXfrm>
        <a:off x="1741083" y="1765643"/>
        <a:ext cx="1480078" cy="592031"/>
      </dsp:txXfrm>
    </dsp:sp>
    <dsp:sp modelId="{ADBD35B6-559C-4E4F-9574-4BA9274B6091}">
      <dsp:nvSpPr>
        <dsp:cNvPr id="0" name=""/>
        <dsp:cNvSpPr/>
      </dsp:nvSpPr>
      <dsp:spPr>
        <a:xfrm>
          <a:off x="3768790" y="581580"/>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B868A014-8E16-413C-B8AE-3003DEB6A9F2}">
      <dsp:nvSpPr>
        <dsp:cNvPr id="0" name=""/>
        <dsp:cNvSpPr/>
      </dsp:nvSpPr>
      <dsp:spPr>
        <a:xfrm>
          <a:off x="3961200" y="773991"/>
          <a:ext cx="518027" cy="518027"/>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0DCE97C5-E889-40B4-8BE0-94BAA197A527}">
      <dsp:nvSpPr>
        <dsp:cNvPr id="0" name=""/>
        <dsp:cNvSpPr/>
      </dsp:nvSpPr>
      <dsp:spPr>
        <a:xfrm>
          <a:off x="3480175" y="1765643"/>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noProof="0" dirty="0"/>
            <a:t>智慧助理</a:t>
          </a:r>
          <a:endParaRPr lang="en-US" altLang="zh-TW" sz="1100" kern="1200" noProof="0" dirty="0"/>
        </a:p>
        <a:p>
          <a:pPr marL="0" lvl="0" indent="0" algn="ctr" defTabSz="488950">
            <a:lnSpc>
              <a:spcPct val="100000"/>
            </a:lnSpc>
            <a:spcBef>
              <a:spcPct val="0"/>
            </a:spcBef>
            <a:spcAft>
              <a:spcPct val="35000"/>
            </a:spcAft>
            <a:buNone/>
            <a:defRPr cap="all"/>
          </a:pPr>
          <a:r>
            <a:rPr lang="en-US" sz="1100" b="0" i="0" kern="1200" dirty="0"/>
            <a:t>intelligent virtual assistant</a:t>
          </a:r>
          <a:endParaRPr lang="zh-TW" altLang="en-US" sz="1100" kern="1200" noProof="0" dirty="0"/>
        </a:p>
      </dsp:txBody>
      <dsp:txXfrm>
        <a:off x="3480175" y="1765643"/>
        <a:ext cx="1480078" cy="592031"/>
      </dsp:txXfrm>
    </dsp:sp>
    <dsp:sp modelId="{59ABDAA4-AE4F-49A3-8246-F34261228A6A}">
      <dsp:nvSpPr>
        <dsp:cNvPr id="0" name=""/>
        <dsp:cNvSpPr/>
      </dsp:nvSpPr>
      <dsp:spPr>
        <a:xfrm>
          <a:off x="5507882" y="581580"/>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1A3FA47B-4F4B-470F-9B44-BD9CF14650D3}">
      <dsp:nvSpPr>
        <dsp:cNvPr id="0" name=""/>
        <dsp:cNvSpPr/>
      </dsp:nvSpPr>
      <dsp:spPr>
        <a:xfrm>
          <a:off x="5700292" y="773991"/>
          <a:ext cx="518027" cy="518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64E33A66-3D72-43D6-8694-6576FC96A6FD}">
      <dsp:nvSpPr>
        <dsp:cNvPr id="0" name=""/>
        <dsp:cNvSpPr/>
      </dsp:nvSpPr>
      <dsp:spPr>
        <a:xfrm>
          <a:off x="5219266" y="1765643"/>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dirty="0"/>
            <a:t>人力資源管理</a:t>
          </a:r>
          <a:endParaRPr lang="en-US" altLang="zh-TW" sz="1100" kern="1200" dirty="0"/>
        </a:p>
        <a:p>
          <a:pPr marL="0" lvl="0" indent="0" algn="ctr" defTabSz="488950">
            <a:lnSpc>
              <a:spcPct val="100000"/>
            </a:lnSpc>
            <a:spcBef>
              <a:spcPct val="0"/>
            </a:spcBef>
            <a:spcAft>
              <a:spcPct val="35000"/>
            </a:spcAft>
            <a:buNone/>
            <a:defRPr cap="all"/>
          </a:pPr>
          <a:r>
            <a:rPr lang="en-US" sz="1100" b="0" i="0" kern="1200" dirty="0"/>
            <a:t>Human Resource Management</a:t>
          </a:r>
          <a:endParaRPr lang="zh-TW" altLang="en-US" sz="1100" kern="1200" dirty="0"/>
        </a:p>
      </dsp:txBody>
      <dsp:txXfrm>
        <a:off x="5219266" y="1765643"/>
        <a:ext cx="1480078" cy="592031"/>
      </dsp:txXfrm>
    </dsp:sp>
    <dsp:sp modelId="{52DD5B11-FE57-4B46-9EB7-8C21EE2C8AE2}">
      <dsp:nvSpPr>
        <dsp:cNvPr id="0" name=""/>
        <dsp:cNvSpPr/>
      </dsp:nvSpPr>
      <dsp:spPr>
        <a:xfrm>
          <a:off x="7246973" y="581580"/>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F6B37DC-6322-469F-B6AE-995913645FDE}">
      <dsp:nvSpPr>
        <dsp:cNvPr id="0" name=""/>
        <dsp:cNvSpPr/>
      </dsp:nvSpPr>
      <dsp:spPr>
        <a:xfrm>
          <a:off x="7439384" y="773991"/>
          <a:ext cx="518027" cy="518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9CF36AB-6119-4D56-9AC2-21D4AD50BFDA}">
      <dsp:nvSpPr>
        <dsp:cNvPr id="0" name=""/>
        <dsp:cNvSpPr/>
      </dsp:nvSpPr>
      <dsp:spPr>
        <a:xfrm>
          <a:off x="6958358" y="1765643"/>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noProof="0" dirty="0"/>
            <a:t>智慧醫療</a:t>
          </a:r>
          <a:endParaRPr lang="en-US" altLang="zh-TW" sz="1100" kern="1200" noProof="0" dirty="0"/>
        </a:p>
        <a:p>
          <a:pPr marL="0" lvl="0" indent="0" algn="ctr" defTabSz="488950">
            <a:lnSpc>
              <a:spcPct val="100000"/>
            </a:lnSpc>
            <a:spcBef>
              <a:spcPct val="0"/>
            </a:spcBef>
            <a:spcAft>
              <a:spcPct val="35000"/>
            </a:spcAft>
            <a:buNone/>
            <a:defRPr cap="all"/>
          </a:pPr>
          <a:r>
            <a:rPr lang="en-US" sz="1100" b="0" i="0" kern="1200" dirty="0"/>
            <a:t>AI in Healthcare</a:t>
          </a:r>
          <a:endParaRPr lang="zh-TW" altLang="en-US" sz="1100" kern="1200" noProof="0" dirty="0"/>
        </a:p>
      </dsp:txBody>
      <dsp:txXfrm>
        <a:off x="6958358" y="1765643"/>
        <a:ext cx="1480078" cy="592031"/>
      </dsp:txXfrm>
    </dsp:sp>
    <dsp:sp modelId="{7C7730D2-6F5C-4C07-B6C9-7B78FB830E86}">
      <dsp:nvSpPr>
        <dsp:cNvPr id="0" name=""/>
        <dsp:cNvSpPr/>
      </dsp:nvSpPr>
      <dsp:spPr>
        <a:xfrm>
          <a:off x="8986065" y="581580"/>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73DE5867-8622-4ECE-BF05-C44C4A70ACD9}">
      <dsp:nvSpPr>
        <dsp:cNvPr id="0" name=""/>
        <dsp:cNvSpPr/>
      </dsp:nvSpPr>
      <dsp:spPr>
        <a:xfrm>
          <a:off x="9178475" y="773991"/>
          <a:ext cx="518027" cy="518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9A1458B1-9A61-4DC2-8626-D1B5B6AAF481}">
      <dsp:nvSpPr>
        <dsp:cNvPr id="0" name=""/>
        <dsp:cNvSpPr/>
      </dsp:nvSpPr>
      <dsp:spPr>
        <a:xfrm>
          <a:off x="8697450" y="1765643"/>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noProof="0" dirty="0"/>
            <a:t>資訊安全</a:t>
          </a:r>
          <a:endParaRPr lang="en-US" altLang="zh-TW" sz="1100" kern="1200" noProof="0" dirty="0"/>
        </a:p>
        <a:p>
          <a:pPr marL="0" lvl="0" indent="0" algn="ctr" defTabSz="488950">
            <a:lnSpc>
              <a:spcPct val="100000"/>
            </a:lnSpc>
            <a:spcBef>
              <a:spcPct val="0"/>
            </a:spcBef>
            <a:spcAft>
              <a:spcPct val="35000"/>
            </a:spcAft>
            <a:buNone/>
            <a:defRPr cap="all"/>
          </a:pPr>
          <a:r>
            <a:rPr lang="en-US" sz="1100" b="0" i="0" kern="1200" dirty="0"/>
            <a:t>Intelligent Cybersecurity</a:t>
          </a:r>
          <a:endParaRPr lang="zh-TW" altLang="en-US" sz="1100" kern="1200" noProof="0" dirty="0"/>
        </a:p>
      </dsp:txBody>
      <dsp:txXfrm>
        <a:off x="8697450" y="1765643"/>
        <a:ext cx="1480078" cy="592031"/>
      </dsp:txXfrm>
    </dsp:sp>
    <dsp:sp modelId="{36278FB6-E1FB-41C5-9E64-C3CD6347D9EE}">
      <dsp:nvSpPr>
        <dsp:cNvPr id="0" name=""/>
        <dsp:cNvSpPr/>
      </dsp:nvSpPr>
      <dsp:spPr>
        <a:xfrm>
          <a:off x="1160152" y="2727694"/>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FA4AADF-7CE3-49CE-9266-1FF1685AE72B}">
      <dsp:nvSpPr>
        <dsp:cNvPr id="0" name=""/>
        <dsp:cNvSpPr/>
      </dsp:nvSpPr>
      <dsp:spPr>
        <a:xfrm>
          <a:off x="1352562" y="2920104"/>
          <a:ext cx="518027" cy="518027"/>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E1F920E6-D82F-406A-9C4B-D9A87DB39F98}">
      <dsp:nvSpPr>
        <dsp:cNvPr id="0" name=""/>
        <dsp:cNvSpPr/>
      </dsp:nvSpPr>
      <dsp:spPr>
        <a:xfrm>
          <a:off x="871537" y="3911756"/>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noProof="0" dirty="0"/>
            <a:t>供應鏈與物流</a:t>
          </a:r>
          <a:endParaRPr lang="en-US" altLang="zh-TW" sz="1100" kern="1200" noProof="0" dirty="0"/>
        </a:p>
        <a:p>
          <a:pPr marL="0" lvl="0" indent="0" algn="ctr" defTabSz="488950">
            <a:lnSpc>
              <a:spcPct val="100000"/>
            </a:lnSpc>
            <a:spcBef>
              <a:spcPct val="0"/>
            </a:spcBef>
            <a:spcAft>
              <a:spcPct val="35000"/>
            </a:spcAft>
            <a:buNone/>
            <a:defRPr cap="all"/>
          </a:pPr>
          <a:r>
            <a:rPr lang="en-US" sz="1100" b="0" i="0" kern="1200" dirty="0"/>
            <a:t>AI in Logistics and Supply Chain</a:t>
          </a:r>
          <a:endParaRPr lang="zh-TW" altLang="en-US" sz="1100" kern="1200" noProof="0" dirty="0"/>
        </a:p>
      </dsp:txBody>
      <dsp:txXfrm>
        <a:off x="871537" y="3911756"/>
        <a:ext cx="1480078" cy="592031"/>
      </dsp:txXfrm>
    </dsp:sp>
    <dsp:sp modelId="{4E56F363-1E76-4736-AB67-119D51C003EF}">
      <dsp:nvSpPr>
        <dsp:cNvPr id="0" name=""/>
        <dsp:cNvSpPr/>
      </dsp:nvSpPr>
      <dsp:spPr>
        <a:xfrm>
          <a:off x="2899244" y="2727694"/>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7AF0EDB5-1538-4845-A2C2-AE3F6C686B2B}">
      <dsp:nvSpPr>
        <dsp:cNvPr id="0" name=""/>
        <dsp:cNvSpPr/>
      </dsp:nvSpPr>
      <dsp:spPr>
        <a:xfrm>
          <a:off x="3091654" y="2920104"/>
          <a:ext cx="518027" cy="518027"/>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58A0532-12B6-49FF-8068-867DBB81CFD7}">
      <dsp:nvSpPr>
        <dsp:cNvPr id="0" name=""/>
        <dsp:cNvSpPr/>
      </dsp:nvSpPr>
      <dsp:spPr>
        <a:xfrm>
          <a:off x="2610629" y="3911756"/>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noProof="0" dirty="0"/>
            <a:t>運動彩券</a:t>
          </a:r>
          <a:endParaRPr lang="en-US" altLang="zh-TW" sz="1100" kern="1200" noProof="0" dirty="0"/>
        </a:p>
        <a:p>
          <a:pPr marL="0" lvl="0" indent="0" algn="ctr" defTabSz="488950">
            <a:lnSpc>
              <a:spcPct val="100000"/>
            </a:lnSpc>
            <a:spcBef>
              <a:spcPct val="0"/>
            </a:spcBef>
            <a:spcAft>
              <a:spcPct val="35000"/>
            </a:spcAft>
            <a:buNone/>
            <a:defRPr cap="all"/>
          </a:pPr>
          <a:r>
            <a:rPr lang="en-US" sz="1100" b="0" i="0" kern="1200" dirty="0"/>
            <a:t>Sports betting Industry</a:t>
          </a:r>
          <a:endParaRPr lang="zh-TW" altLang="en-US" sz="1100" kern="1200" noProof="0" dirty="0"/>
        </a:p>
      </dsp:txBody>
      <dsp:txXfrm>
        <a:off x="2610629" y="3911756"/>
        <a:ext cx="1480078" cy="592031"/>
      </dsp:txXfrm>
    </dsp:sp>
    <dsp:sp modelId="{F5EE19E1-AC9E-4E72-A099-EC82FA204FAC}">
      <dsp:nvSpPr>
        <dsp:cNvPr id="0" name=""/>
        <dsp:cNvSpPr/>
      </dsp:nvSpPr>
      <dsp:spPr>
        <a:xfrm>
          <a:off x="4638336" y="2727694"/>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C7121EA-5FE3-4F3E-BE8E-D4D2C1959EAD}">
      <dsp:nvSpPr>
        <dsp:cNvPr id="0" name=""/>
        <dsp:cNvSpPr/>
      </dsp:nvSpPr>
      <dsp:spPr>
        <a:xfrm>
          <a:off x="4830746" y="2920104"/>
          <a:ext cx="518027" cy="518027"/>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0487FC0E-1ABC-4C65-96DD-A774087D51C5}">
      <dsp:nvSpPr>
        <dsp:cNvPr id="0" name=""/>
        <dsp:cNvSpPr/>
      </dsp:nvSpPr>
      <dsp:spPr>
        <a:xfrm>
          <a:off x="4349720" y="3911756"/>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dirty="0"/>
            <a:t>無縫製造</a:t>
          </a:r>
          <a:endParaRPr lang="en-US" altLang="zh-TW" sz="1100" kern="1200" dirty="0"/>
        </a:p>
        <a:p>
          <a:pPr marL="0" lvl="0" indent="0" algn="ctr" defTabSz="488950">
            <a:lnSpc>
              <a:spcPct val="100000"/>
            </a:lnSpc>
            <a:spcBef>
              <a:spcPct val="0"/>
            </a:spcBef>
            <a:spcAft>
              <a:spcPct val="35000"/>
            </a:spcAft>
            <a:buNone/>
            <a:defRPr cap="all"/>
          </a:pPr>
          <a:r>
            <a:rPr lang="en-US" sz="1100" b="0" i="0" kern="1200" dirty="0"/>
            <a:t>Streamlined Manufacturing with AI</a:t>
          </a:r>
          <a:endParaRPr lang="zh-TW" altLang="en-US" sz="1100" kern="1200" dirty="0"/>
        </a:p>
      </dsp:txBody>
      <dsp:txXfrm>
        <a:off x="4349720" y="3911756"/>
        <a:ext cx="1480078" cy="592031"/>
      </dsp:txXfrm>
    </dsp:sp>
    <dsp:sp modelId="{4565D2A3-5E99-4DDE-979F-B3296040CB6C}">
      <dsp:nvSpPr>
        <dsp:cNvPr id="0" name=""/>
        <dsp:cNvSpPr/>
      </dsp:nvSpPr>
      <dsp:spPr>
        <a:xfrm>
          <a:off x="6377427" y="2727694"/>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A1C7EF1-36C8-4494-924D-713D74E8AA85}">
      <dsp:nvSpPr>
        <dsp:cNvPr id="0" name=""/>
        <dsp:cNvSpPr/>
      </dsp:nvSpPr>
      <dsp:spPr>
        <a:xfrm>
          <a:off x="6569838" y="2920104"/>
          <a:ext cx="518027" cy="518027"/>
        </a:xfrm>
        <a:prstGeom prst="rect">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5D00F8A8-A23B-41EF-85BF-3EE93389625C}">
      <dsp:nvSpPr>
        <dsp:cNvPr id="0" name=""/>
        <dsp:cNvSpPr/>
      </dsp:nvSpPr>
      <dsp:spPr>
        <a:xfrm>
          <a:off x="6088812" y="3911756"/>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dirty="0"/>
            <a:t>餐旅業</a:t>
          </a:r>
          <a:endParaRPr lang="en-US" altLang="zh-TW" sz="1100" kern="1200" dirty="0"/>
        </a:p>
        <a:p>
          <a:pPr marL="0" lvl="0" indent="0" algn="ctr" defTabSz="488950">
            <a:lnSpc>
              <a:spcPct val="100000"/>
            </a:lnSpc>
            <a:spcBef>
              <a:spcPct val="0"/>
            </a:spcBef>
            <a:spcAft>
              <a:spcPct val="35000"/>
            </a:spcAft>
            <a:buNone/>
            <a:defRPr cap="all"/>
          </a:pPr>
          <a:r>
            <a:rPr lang="en-US" sz="1100" b="0" i="0" kern="1200" dirty="0"/>
            <a:t>Casino</a:t>
          </a:r>
          <a:r>
            <a:rPr lang="en-US" sz="1100" b="0" i="0" kern="1200"/>
            <a:t>/Hotels</a:t>
          </a:r>
        </a:p>
        <a:p>
          <a:pPr marL="0" lvl="0" indent="0" algn="ctr" defTabSz="488950">
            <a:lnSpc>
              <a:spcPct val="100000"/>
            </a:lnSpc>
            <a:spcBef>
              <a:spcPct val="0"/>
            </a:spcBef>
            <a:spcAft>
              <a:spcPct val="35000"/>
            </a:spcAft>
            <a:buNone/>
            <a:defRPr cap="all"/>
          </a:pPr>
          <a:r>
            <a:rPr lang="en-US" sz="1100" b="0" i="0" kern="1200"/>
            <a:t>/</a:t>
          </a:r>
          <a:r>
            <a:rPr lang="en-US" sz="1100" b="0" i="0" kern="1200" dirty="0"/>
            <a:t>Integrated Resorts</a:t>
          </a:r>
          <a:endParaRPr lang="zh-TW" altLang="en-US" sz="1100" kern="1200" dirty="0"/>
        </a:p>
      </dsp:txBody>
      <dsp:txXfrm>
        <a:off x="6088812" y="3911756"/>
        <a:ext cx="1480078" cy="592031"/>
      </dsp:txXfrm>
    </dsp:sp>
    <dsp:sp modelId="{C6822EAA-6FBE-4FC6-A8DE-284CF6B64AA3}">
      <dsp:nvSpPr>
        <dsp:cNvPr id="0" name=""/>
        <dsp:cNvSpPr/>
      </dsp:nvSpPr>
      <dsp:spPr>
        <a:xfrm>
          <a:off x="8116519" y="2727694"/>
          <a:ext cx="902847" cy="902847"/>
        </a:xfrm>
        <a:prstGeom prst="ellipse">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EF441B40-DA27-4A69-952C-9839F316EE71}">
      <dsp:nvSpPr>
        <dsp:cNvPr id="0" name=""/>
        <dsp:cNvSpPr/>
      </dsp:nvSpPr>
      <dsp:spPr>
        <a:xfrm>
          <a:off x="8308929" y="2920104"/>
          <a:ext cx="518027" cy="518027"/>
        </a:xfrm>
        <a:prstGeom prst="rect">
          <a:avLst/>
        </a:prstGeom>
        <a:blipFill>
          <a:blip xmlns:r="http://schemas.openxmlformats.org/officeDocument/2006/relationships" r:embed="rId21">
            <a:extLst>
              <a:ext uri="{96DAC541-7B7A-43D3-8B79-37D633B846F1}">
                <asvg:svgBlip xmlns:asvg="http://schemas.microsoft.com/office/drawing/2016/SVG/main" r:embed="rId22"/>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DD15CF2-9A24-40B0-811C-134F1D5DA8B5}">
      <dsp:nvSpPr>
        <dsp:cNvPr id="0" name=""/>
        <dsp:cNvSpPr/>
      </dsp:nvSpPr>
      <dsp:spPr>
        <a:xfrm>
          <a:off x="7827904" y="3911756"/>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zh-TW" altLang="en-US" sz="1100" kern="1200" dirty="0"/>
            <a:t>智慧零售</a:t>
          </a:r>
          <a:endParaRPr lang="en-US" altLang="zh-TW" sz="1100" kern="1200" dirty="0"/>
        </a:p>
        <a:p>
          <a:pPr marL="0" lvl="0" indent="0" algn="ctr" defTabSz="488950">
            <a:lnSpc>
              <a:spcPct val="100000"/>
            </a:lnSpc>
            <a:spcBef>
              <a:spcPct val="0"/>
            </a:spcBef>
            <a:spcAft>
              <a:spcPct val="35000"/>
            </a:spcAft>
            <a:buNone/>
            <a:defRPr cap="all"/>
          </a:pPr>
          <a:r>
            <a:rPr lang="en-US" sz="1100" b="0" i="0" kern="1200" dirty="0"/>
            <a:t>Retail</a:t>
          </a:r>
          <a:endParaRPr lang="zh-TW" altLang="en-US" sz="1100" kern="1200" dirty="0"/>
        </a:p>
      </dsp:txBody>
      <dsp:txXfrm>
        <a:off x="7827904" y="3911756"/>
        <a:ext cx="1480078" cy="59203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97D3864-F571-47A3-8F9B-4BD3A10F6C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AFD6FA07-33AF-421B-8EBE-2B27036385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8B66AB-98D7-48C9-898F-541BCF06300D}" type="datetime1">
              <a:rPr lang="zh-TW" altLang="en-US" smtClean="0">
                <a:latin typeface="Microsoft JhengHei UI" panose="020B0604030504040204" pitchFamily="34" charset="-120"/>
                <a:ea typeface="Microsoft JhengHei UI" panose="020B0604030504040204" pitchFamily="34" charset="-120"/>
              </a:rPr>
              <a:t>2021/8/16/Monday</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27E595BA-B272-4D9A-AA3F-7A3B46F470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1BF45340-2ABE-4902-BDDC-11E1440B6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7B8BF5-4FC2-45DA-BC35-92B48E0632E1}"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9582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C7B6AFAA-6A93-4286-A1DE-769610EB0232}" type="datetime1">
              <a:rPr lang="zh-TW" altLang="en-US" smtClean="0"/>
              <a:pPr/>
              <a:t>2021/8/16/Monday</a:t>
            </a:fld>
            <a:endParaRPr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noProof="0" dirty="0"/>
              <a:t>編輯母片文字樣式</a:t>
            </a:r>
          </a:p>
          <a:p>
            <a:pPr lvl="1"/>
            <a:r>
              <a:rPr lang="zh-TW" altLang="en-US" noProof="0" dirty="0"/>
              <a:t>第二層</a:t>
            </a:r>
          </a:p>
          <a:p>
            <a:pPr lvl="2"/>
            <a:r>
              <a:rPr lang="zh-TW" altLang="en-US" noProof="0" dirty="0"/>
              <a:t>第三層</a:t>
            </a:r>
          </a:p>
          <a:p>
            <a:pPr lvl="3"/>
            <a:r>
              <a:rPr lang="zh-TW" altLang="en-US" noProof="0" dirty="0"/>
              <a:t>第四層</a:t>
            </a:r>
          </a:p>
          <a:p>
            <a:pPr lvl="4"/>
            <a:r>
              <a:rPr lang="zh-TW" altLang="en-US" noProof="0"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31A9AFA5-F7E1-488F-8CD6-425A0B71298A}" type="slidenum">
              <a:rPr lang="en-US" altLang="zh-TW" smtClean="0"/>
              <a:pPr/>
              <a:t>‹#›</a:t>
            </a:fld>
            <a:endParaRPr lang="zh-TW" altLang="en-US"/>
          </a:p>
        </p:txBody>
      </p:sp>
    </p:spTree>
    <p:extLst>
      <p:ext uri="{BB962C8B-B14F-4D97-AF65-F5344CB8AC3E}">
        <p14:creationId xmlns:p14="http://schemas.microsoft.com/office/powerpoint/2010/main" val="75851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a:t>
            </a:fld>
            <a:endParaRPr lang="zh-TW" altLang="en-US"/>
          </a:p>
        </p:txBody>
      </p:sp>
    </p:spTree>
    <p:extLst>
      <p:ext uri="{BB962C8B-B14F-4D97-AF65-F5344CB8AC3E}">
        <p14:creationId xmlns:p14="http://schemas.microsoft.com/office/powerpoint/2010/main" val="427192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a:t>
            </a:fld>
            <a:endParaRPr lang="zh-TW" altLang="en-US"/>
          </a:p>
        </p:txBody>
      </p:sp>
    </p:spTree>
    <p:extLst>
      <p:ext uri="{BB962C8B-B14F-4D97-AF65-F5344CB8AC3E}">
        <p14:creationId xmlns:p14="http://schemas.microsoft.com/office/powerpoint/2010/main" val="35318112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100</a:t>
            </a:fld>
            <a:endParaRPr lang="zh-TW" altLang="en-US"/>
          </a:p>
        </p:txBody>
      </p:sp>
    </p:spTree>
    <p:extLst>
      <p:ext uri="{BB962C8B-B14F-4D97-AF65-F5344CB8AC3E}">
        <p14:creationId xmlns:p14="http://schemas.microsoft.com/office/powerpoint/2010/main" val="13042004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101</a:t>
            </a:fld>
            <a:endParaRPr lang="zh-TW" altLang="en-US"/>
          </a:p>
        </p:txBody>
      </p:sp>
    </p:spTree>
    <p:extLst>
      <p:ext uri="{BB962C8B-B14F-4D97-AF65-F5344CB8AC3E}">
        <p14:creationId xmlns:p14="http://schemas.microsoft.com/office/powerpoint/2010/main" val="35939518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102</a:t>
            </a:fld>
            <a:endParaRPr lang="zh-TW" altLang="en-US"/>
          </a:p>
        </p:txBody>
      </p:sp>
    </p:spTree>
    <p:extLst>
      <p:ext uri="{BB962C8B-B14F-4D97-AF65-F5344CB8AC3E}">
        <p14:creationId xmlns:p14="http://schemas.microsoft.com/office/powerpoint/2010/main" val="2416649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103</a:t>
            </a:fld>
            <a:endParaRPr lang="zh-TW" altLang="en-US"/>
          </a:p>
        </p:txBody>
      </p:sp>
    </p:spTree>
    <p:extLst>
      <p:ext uri="{BB962C8B-B14F-4D97-AF65-F5344CB8AC3E}">
        <p14:creationId xmlns:p14="http://schemas.microsoft.com/office/powerpoint/2010/main" val="25897032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104</a:t>
            </a:fld>
            <a:endParaRPr lang="zh-TW" altLang="en-US"/>
          </a:p>
        </p:txBody>
      </p:sp>
    </p:spTree>
    <p:extLst>
      <p:ext uri="{BB962C8B-B14F-4D97-AF65-F5344CB8AC3E}">
        <p14:creationId xmlns:p14="http://schemas.microsoft.com/office/powerpoint/2010/main" val="35399004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105</a:t>
            </a:fld>
            <a:endParaRPr lang="zh-TW" altLang="en-US"/>
          </a:p>
        </p:txBody>
      </p:sp>
    </p:spTree>
    <p:extLst>
      <p:ext uri="{BB962C8B-B14F-4D97-AF65-F5344CB8AC3E}">
        <p14:creationId xmlns:p14="http://schemas.microsoft.com/office/powerpoint/2010/main" val="21336653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106</a:t>
            </a:fld>
            <a:endParaRPr lang="zh-TW" altLang="en-US"/>
          </a:p>
        </p:txBody>
      </p:sp>
    </p:spTree>
    <p:extLst>
      <p:ext uri="{BB962C8B-B14F-4D97-AF65-F5344CB8AC3E}">
        <p14:creationId xmlns:p14="http://schemas.microsoft.com/office/powerpoint/2010/main" val="41416575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107</a:t>
            </a:fld>
            <a:endParaRPr lang="zh-TW" altLang="en-US"/>
          </a:p>
        </p:txBody>
      </p:sp>
    </p:spTree>
    <p:extLst>
      <p:ext uri="{BB962C8B-B14F-4D97-AF65-F5344CB8AC3E}">
        <p14:creationId xmlns:p14="http://schemas.microsoft.com/office/powerpoint/2010/main" val="39568929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108</a:t>
            </a:fld>
            <a:endParaRPr lang="zh-TW" altLang="en-US"/>
          </a:p>
        </p:txBody>
      </p:sp>
    </p:spTree>
    <p:extLst>
      <p:ext uri="{BB962C8B-B14F-4D97-AF65-F5344CB8AC3E}">
        <p14:creationId xmlns:p14="http://schemas.microsoft.com/office/powerpoint/2010/main" val="25019598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109</a:t>
            </a:fld>
            <a:endParaRPr lang="zh-TW" altLang="en-US"/>
          </a:p>
        </p:txBody>
      </p:sp>
    </p:spTree>
    <p:extLst>
      <p:ext uri="{BB962C8B-B14F-4D97-AF65-F5344CB8AC3E}">
        <p14:creationId xmlns:p14="http://schemas.microsoft.com/office/powerpoint/2010/main" val="2491606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a:t>
            </a:fld>
            <a:endParaRPr lang="zh-TW" altLang="en-US"/>
          </a:p>
        </p:txBody>
      </p:sp>
    </p:spTree>
    <p:extLst>
      <p:ext uri="{BB962C8B-B14F-4D97-AF65-F5344CB8AC3E}">
        <p14:creationId xmlns:p14="http://schemas.microsoft.com/office/powerpoint/2010/main" val="7588614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110</a:t>
            </a:fld>
            <a:endParaRPr lang="zh-TW" altLang="en-US"/>
          </a:p>
        </p:txBody>
      </p:sp>
    </p:spTree>
    <p:extLst>
      <p:ext uri="{BB962C8B-B14F-4D97-AF65-F5344CB8AC3E}">
        <p14:creationId xmlns:p14="http://schemas.microsoft.com/office/powerpoint/2010/main" val="17904379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111</a:t>
            </a:fld>
            <a:endParaRPr lang="zh-TW" altLang="en-US"/>
          </a:p>
        </p:txBody>
      </p:sp>
    </p:spTree>
    <p:extLst>
      <p:ext uri="{BB962C8B-B14F-4D97-AF65-F5344CB8AC3E}">
        <p14:creationId xmlns:p14="http://schemas.microsoft.com/office/powerpoint/2010/main" val="31498900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112</a:t>
            </a:fld>
            <a:endParaRPr lang="zh-TW" altLang="en-US"/>
          </a:p>
        </p:txBody>
      </p:sp>
    </p:spTree>
    <p:extLst>
      <p:ext uri="{BB962C8B-B14F-4D97-AF65-F5344CB8AC3E}">
        <p14:creationId xmlns:p14="http://schemas.microsoft.com/office/powerpoint/2010/main" val="29792735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113</a:t>
            </a:fld>
            <a:endParaRPr lang="zh-TW" altLang="en-US"/>
          </a:p>
        </p:txBody>
      </p:sp>
    </p:spTree>
    <p:extLst>
      <p:ext uri="{BB962C8B-B14F-4D97-AF65-F5344CB8AC3E}">
        <p14:creationId xmlns:p14="http://schemas.microsoft.com/office/powerpoint/2010/main" val="35454139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114</a:t>
            </a:fld>
            <a:endParaRPr lang="zh-TW" altLang="en-US"/>
          </a:p>
        </p:txBody>
      </p:sp>
    </p:spTree>
    <p:extLst>
      <p:ext uri="{BB962C8B-B14F-4D97-AF65-F5344CB8AC3E}">
        <p14:creationId xmlns:p14="http://schemas.microsoft.com/office/powerpoint/2010/main" val="1302296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115</a:t>
            </a:fld>
            <a:endParaRPr lang="zh-TW" altLang="en-US"/>
          </a:p>
        </p:txBody>
      </p:sp>
    </p:spTree>
    <p:extLst>
      <p:ext uri="{BB962C8B-B14F-4D97-AF65-F5344CB8AC3E}">
        <p14:creationId xmlns:p14="http://schemas.microsoft.com/office/powerpoint/2010/main" val="964940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116</a:t>
            </a:fld>
            <a:endParaRPr lang="zh-TW" altLang="en-US"/>
          </a:p>
        </p:txBody>
      </p:sp>
    </p:spTree>
    <p:extLst>
      <p:ext uri="{BB962C8B-B14F-4D97-AF65-F5344CB8AC3E}">
        <p14:creationId xmlns:p14="http://schemas.microsoft.com/office/powerpoint/2010/main" val="8647818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117</a:t>
            </a:fld>
            <a:endParaRPr lang="zh-TW" altLang="en-US"/>
          </a:p>
        </p:txBody>
      </p:sp>
    </p:spTree>
    <p:extLst>
      <p:ext uri="{BB962C8B-B14F-4D97-AF65-F5344CB8AC3E}">
        <p14:creationId xmlns:p14="http://schemas.microsoft.com/office/powerpoint/2010/main" val="41424291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118</a:t>
            </a:fld>
            <a:endParaRPr lang="zh-TW" altLang="en-US"/>
          </a:p>
        </p:txBody>
      </p:sp>
    </p:spTree>
    <p:extLst>
      <p:ext uri="{BB962C8B-B14F-4D97-AF65-F5344CB8AC3E}">
        <p14:creationId xmlns:p14="http://schemas.microsoft.com/office/powerpoint/2010/main" val="31162054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119</a:t>
            </a:fld>
            <a:endParaRPr lang="zh-TW" altLang="en-US"/>
          </a:p>
        </p:txBody>
      </p:sp>
    </p:spTree>
    <p:extLst>
      <p:ext uri="{BB962C8B-B14F-4D97-AF65-F5344CB8AC3E}">
        <p14:creationId xmlns:p14="http://schemas.microsoft.com/office/powerpoint/2010/main" val="751168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12</a:t>
            </a:fld>
            <a:endParaRPr lang="zh-TW" altLang="en-US"/>
          </a:p>
        </p:txBody>
      </p:sp>
    </p:spTree>
    <p:extLst>
      <p:ext uri="{BB962C8B-B14F-4D97-AF65-F5344CB8AC3E}">
        <p14:creationId xmlns:p14="http://schemas.microsoft.com/office/powerpoint/2010/main" val="5012989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120</a:t>
            </a:fld>
            <a:endParaRPr lang="zh-TW" altLang="en-US"/>
          </a:p>
        </p:txBody>
      </p:sp>
    </p:spTree>
    <p:extLst>
      <p:ext uri="{BB962C8B-B14F-4D97-AF65-F5344CB8AC3E}">
        <p14:creationId xmlns:p14="http://schemas.microsoft.com/office/powerpoint/2010/main" val="24867267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121</a:t>
            </a:fld>
            <a:endParaRPr lang="zh-TW" altLang="en-US"/>
          </a:p>
        </p:txBody>
      </p:sp>
    </p:spTree>
    <p:extLst>
      <p:ext uri="{BB962C8B-B14F-4D97-AF65-F5344CB8AC3E}">
        <p14:creationId xmlns:p14="http://schemas.microsoft.com/office/powerpoint/2010/main" val="32473649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122</a:t>
            </a:fld>
            <a:endParaRPr lang="zh-TW" altLang="en-US"/>
          </a:p>
        </p:txBody>
      </p:sp>
    </p:spTree>
    <p:extLst>
      <p:ext uri="{BB962C8B-B14F-4D97-AF65-F5344CB8AC3E}">
        <p14:creationId xmlns:p14="http://schemas.microsoft.com/office/powerpoint/2010/main" val="13223698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123</a:t>
            </a:fld>
            <a:endParaRPr lang="zh-TW" altLang="en-US"/>
          </a:p>
        </p:txBody>
      </p:sp>
    </p:spTree>
    <p:extLst>
      <p:ext uri="{BB962C8B-B14F-4D97-AF65-F5344CB8AC3E}">
        <p14:creationId xmlns:p14="http://schemas.microsoft.com/office/powerpoint/2010/main" val="40301655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124</a:t>
            </a:fld>
            <a:endParaRPr lang="zh-TW" altLang="en-US"/>
          </a:p>
        </p:txBody>
      </p:sp>
    </p:spTree>
    <p:extLst>
      <p:ext uri="{BB962C8B-B14F-4D97-AF65-F5344CB8AC3E}">
        <p14:creationId xmlns:p14="http://schemas.microsoft.com/office/powerpoint/2010/main" val="10714345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125</a:t>
            </a:fld>
            <a:endParaRPr lang="zh-TW" altLang="en-US"/>
          </a:p>
        </p:txBody>
      </p:sp>
    </p:spTree>
    <p:extLst>
      <p:ext uri="{BB962C8B-B14F-4D97-AF65-F5344CB8AC3E}">
        <p14:creationId xmlns:p14="http://schemas.microsoft.com/office/powerpoint/2010/main" val="272977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13</a:t>
            </a:fld>
            <a:endParaRPr lang="zh-TW" altLang="en-US"/>
          </a:p>
        </p:txBody>
      </p:sp>
    </p:spTree>
    <p:extLst>
      <p:ext uri="{BB962C8B-B14F-4D97-AF65-F5344CB8AC3E}">
        <p14:creationId xmlns:p14="http://schemas.microsoft.com/office/powerpoint/2010/main" val="323724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14</a:t>
            </a:fld>
            <a:endParaRPr lang="zh-TW" altLang="en-US"/>
          </a:p>
        </p:txBody>
      </p:sp>
    </p:spTree>
    <p:extLst>
      <p:ext uri="{BB962C8B-B14F-4D97-AF65-F5344CB8AC3E}">
        <p14:creationId xmlns:p14="http://schemas.microsoft.com/office/powerpoint/2010/main" val="3568997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15</a:t>
            </a:fld>
            <a:endParaRPr lang="zh-TW" altLang="en-US"/>
          </a:p>
        </p:txBody>
      </p:sp>
    </p:spTree>
    <p:extLst>
      <p:ext uri="{BB962C8B-B14F-4D97-AF65-F5344CB8AC3E}">
        <p14:creationId xmlns:p14="http://schemas.microsoft.com/office/powerpoint/2010/main" val="410873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16</a:t>
            </a:fld>
            <a:endParaRPr lang="zh-TW" altLang="en-US"/>
          </a:p>
        </p:txBody>
      </p:sp>
    </p:spTree>
    <p:extLst>
      <p:ext uri="{BB962C8B-B14F-4D97-AF65-F5344CB8AC3E}">
        <p14:creationId xmlns:p14="http://schemas.microsoft.com/office/powerpoint/2010/main" val="361905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17</a:t>
            </a:fld>
            <a:endParaRPr lang="zh-TW" altLang="en-US"/>
          </a:p>
        </p:txBody>
      </p:sp>
    </p:spTree>
    <p:extLst>
      <p:ext uri="{BB962C8B-B14F-4D97-AF65-F5344CB8AC3E}">
        <p14:creationId xmlns:p14="http://schemas.microsoft.com/office/powerpoint/2010/main" val="2512037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18</a:t>
            </a:fld>
            <a:endParaRPr lang="zh-TW" altLang="en-US"/>
          </a:p>
        </p:txBody>
      </p:sp>
    </p:spTree>
    <p:extLst>
      <p:ext uri="{BB962C8B-B14F-4D97-AF65-F5344CB8AC3E}">
        <p14:creationId xmlns:p14="http://schemas.microsoft.com/office/powerpoint/2010/main" val="2820807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19</a:t>
            </a:fld>
            <a:endParaRPr lang="zh-TW" altLang="en-US"/>
          </a:p>
        </p:txBody>
      </p:sp>
    </p:spTree>
    <p:extLst>
      <p:ext uri="{BB962C8B-B14F-4D97-AF65-F5344CB8AC3E}">
        <p14:creationId xmlns:p14="http://schemas.microsoft.com/office/powerpoint/2010/main" val="3130307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a:t>
            </a:fld>
            <a:endParaRPr lang="zh-TW" altLang="en-US"/>
          </a:p>
        </p:txBody>
      </p:sp>
    </p:spTree>
    <p:extLst>
      <p:ext uri="{BB962C8B-B14F-4D97-AF65-F5344CB8AC3E}">
        <p14:creationId xmlns:p14="http://schemas.microsoft.com/office/powerpoint/2010/main" val="2574871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20</a:t>
            </a:fld>
            <a:endParaRPr lang="zh-TW" altLang="en-US"/>
          </a:p>
        </p:txBody>
      </p:sp>
    </p:spTree>
    <p:extLst>
      <p:ext uri="{BB962C8B-B14F-4D97-AF65-F5344CB8AC3E}">
        <p14:creationId xmlns:p14="http://schemas.microsoft.com/office/powerpoint/2010/main" val="4059355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21</a:t>
            </a:fld>
            <a:endParaRPr lang="zh-TW" altLang="en-US"/>
          </a:p>
        </p:txBody>
      </p:sp>
    </p:spTree>
    <p:extLst>
      <p:ext uri="{BB962C8B-B14F-4D97-AF65-F5344CB8AC3E}">
        <p14:creationId xmlns:p14="http://schemas.microsoft.com/office/powerpoint/2010/main" val="2061981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22</a:t>
            </a:fld>
            <a:endParaRPr lang="zh-TW" altLang="en-US"/>
          </a:p>
        </p:txBody>
      </p:sp>
    </p:spTree>
    <p:extLst>
      <p:ext uri="{BB962C8B-B14F-4D97-AF65-F5344CB8AC3E}">
        <p14:creationId xmlns:p14="http://schemas.microsoft.com/office/powerpoint/2010/main" val="891892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23</a:t>
            </a:fld>
            <a:endParaRPr lang="zh-TW" altLang="en-US"/>
          </a:p>
        </p:txBody>
      </p:sp>
    </p:spTree>
    <p:extLst>
      <p:ext uri="{BB962C8B-B14F-4D97-AF65-F5344CB8AC3E}">
        <p14:creationId xmlns:p14="http://schemas.microsoft.com/office/powerpoint/2010/main" val="1552832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24</a:t>
            </a:fld>
            <a:endParaRPr lang="zh-TW" altLang="en-US"/>
          </a:p>
        </p:txBody>
      </p:sp>
    </p:spTree>
    <p:extLst>
      <p:ext uri="{BB962C8B-B14F-4D97-AF65-F5344CB8AC3E}">
        <p14:creationId xmlns:p14="http://schemas.microsoft.com/office/powerpoint/2010/main" val="1753397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25</a:t>
            </a:fld>
            <a:endParaRPr lang="zh-TW" altLang="en-US"/>
          </a:p>
        </p:txBody>
      </p:sp>
    </p:spTree>
    <p:extLst>
      <p:ext uri="{BB962C8B-B14F-4D97-AF65-F5344CB8AC3E}">
        <p14:creationId xmlns:p14="http://schemas.microsoft.com/office/powerpoint/2010/main" val="1248237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26</a:t>
            </a:fld>
            <a:endParaRPr lang="zh-TW" altLang="en-US"/>
          </a:p>
        </p:txBody>
      </p:sp>
    </p:spTree>
    <p:extLst>
      <p:ext uri="{BB962C8B-B14F-4D97-AF65-F5344CB8AC3E}">
        <p14:creationId xmlns:p14="http://schemas.microsoft.com/office/powerpoint/2010/main" val="1709552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27</a:t>
            </a:fld>
            <a:endParaRPr lang="zh-TW" altLang="en-US"/>
          </a:p>
        </p:txBody>
      </p:sp>
    </p:spTree>
    <p:extLst>
      <p:ext uri="{BB962C8B-B14F-4D97-AF65-F5344CB8AC3E}">
        <p14:creationId xmlns:p14="http://schemas.microsoft.com/office/powerpoint/2010/main" val="2193002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28</a:t>
            </a:fld>
            <a:endParaRPr lang="zh-TW" altLang="en-US"/>
          </a:p>
        </p:txBody>
      </p:sp>
    </p:spTree>
    <p:extLst>
      <p:ext uri="{BB962C8B-B14F-4D97-AF65-F5344CB8AC3E}">
        <p14:creationId xmlns:p14="http://schemas.microsoft.com/office/powerpoint/2010/main" val="969002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29</a:t>
            </a:fld>
            <a:endParaRPr lang="zh-TW" altLang="en-US"/>
          </a:p>
        </p:txBody>
      </p:sp>
    </p:spTree>
    <p:extLst>
      <p:ext uri="{BB962C8B-B14F-4D97-AF65-F5344CB8AC3E}">
        <p14:creationId xmlns:p14="http://schemas.microsoft.com/office/powerpoint/2010/main" val="2601900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a:t>
            </a:fld>
            <a:endParaRPr lang="zh-TW" altLang="en-US"/>
          </a:p>
        </p:txBody>
      </p:sp>
    </p:spTree>
    <p:extLst>
      <p:ext uri="{BB962C8B-B14F-4D97-AF65-F5344CB8AC3E}">
        <p14:creationId xmlns:p14="http://schemas.microsoft.com/office/powerpoint/2010/main" val="2547956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30</a:t>
            </a:fld>
            <a:endParaRPr lang="zh-TW" altLang="en-US"/>
          </a:p>
        </p:txBody>
      </p:sp>
    </p:spTree>
    <p:extLst>
      <p:ext uri="{BB962C8B-B14F-4D97-AF65-F5344CB8AC3E}">
        <p14:creationId xmlns:p14="http://schemas.microsoft.com/office/powerpoint/2010/main" val="4283079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31</a:t>
            </a:fld>
            <a:endParaRPr lang="zh-TW" altLang="en-US"/>
          </a:p>
        </p:txBody>
      </p:sp>
    </p:spTree>
    <p:extLst>
      <p:ext uri="{BB962C8B-B14F-4D97-AF65-F5344CB8AC3E}">
        <p14:creationId xmlns:p14="http://schemas.microsoft.com/office/powerpoint/2010/main" val="903286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32</a:t>
            </a:fld>
            <a:endParaRPr lang="zh-TW" altLang="en-US"/>
          </a:p>
        </p:txBody>
      </p:sp>
    </p:spTree>
    <p:extLst>
      <p:ext uri="{BB962C8B-B14F-4D97-AF65-F5344CB8AC3E}">
        <p14:creationId xmlns:p14="http://schemas.microsoft.com/office/powerpoint/2010/main" val="3004436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33</a:t>
            </a:fld>
            <a:endParaRPr lang="zh-TW" altLang="en-US"/>
          </a:p>
        </p:txBody>
      </p:sp>
    </p:spTree>
    <p:extLst>
      <p:ext uri="{BB962C8B-B14F-4D97-AF65-F5344CB8AC3E}">
        <p14:creationId xmlns:p14="http://schemas.microsoft.com/office/powerpoint/2010/main" val="3761618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34</a:t>
            </a:fld>
            <a:endParaRPr lang="zh-TW" altLang="en-US"/>
          </a:p>
        </p:txBody>
      </p:sp>
    </p:spTree>
    <p:extLst>
      <p:ext uri="{BB962C8B-B14F-4D97-AF65-F5344CB8AC3E}">
        <p14:creationId xmlns:p14="http://schemas.microsoft.com/office/powerpoint/2010/main" val="3800432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35</a:t>
            </a:fld>
            <a:endParaRPr lang="zh-TW" altLang="en-US"/>
          </a:p>
        </p:txBody>
      </p:sp>
    </p:spTree>
    <p:extLst>
      <p:ext uri="{BB962C8B-B14F-4D97-AF65-F5344CB8AC3E}">
        <p14:creationId xmlns:p14="http://schemas.microsoft.com/office/powerpoint/2010/main" val="3447096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36</a:t>
            </a:fld>
            <a:endParaRPr lang="zh-TW" altLang="en-US"/>
          </a:p>
        </p:txBody>
      </p:sp>
    </p:spTree>
    <p:extLst>
      <p:ext uri="{BB962C8B-B14F-4D97-AF65-F5344CB8AC3E}">
        <p14:creationId xmlns:p14="http://schemas.microsoft.com/office/powerpoint/2010/main" val="1296997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37</a:t>
            </a:fld>
            <a:endParaRPr lang="zh-TW" altLang="en-US"/>
          </a:p>
        </p:txBody>
      </p:sp>
    </p:spTree>
    <p:extLst>
      <p:ext uri="{BB962C8B-B14F-4D97-AF65-F5344CB8AC3E}">
        <p14:creationId xmlns:p14="http://schemas.microsoft.com/office/powerpoint/2010/main" val="3438834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38</a:t>
            </a:fld>
            <a:endParaRPr lang="zh-TW" altLang="en-US"/>
          </a:p>
        </p:txBody>
      </p:sp>
    </p:spTree>
    <p:extLst>
      <p:ext uri="{BB962C8B-B14F-4D97-AF65-F5344CB8AC3E}">
        <p14:creationId xmlns:p14="http://schemas.microsoft.com/office/powerpoint/2010/main" val="36429600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39</a:t>
            </a:fld>
            <a:endParaRPr lang="zh-TW" altLang="en-US"/>
          </a:p>
        </p:txBody>
      </p:sp>
    </p:spTree>
    <p:extLst>
      <p:ext uri="{BB962C8B-B14F-4D97-AF65-F5344CB8AC3E}">
        <p14:creationId xmlns:p14="http://schemas.microsoft.com/office/powerpoint/2010/main" val="864149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a:t>
            </a:fld>
            <a:endParaRPr lang="zh-TW" altLang="en-US"/>
          </a:p>
        </p:txBody>
      </p:sp>
    </p:spTree>
    <p:extLst>
      <p:ext uri="{BB962C8B-B14F-4D97-AF65-F5344CB8AC3E}">
        <p14:creationId xmlns:p14="http://schemas.microsoft.com/office/powerpoint/2010/main" val="16206950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40</a:t>
            </a:fld>
            <a:endParaRPr lang="zh-TW" altLang="en-US"/>
          </a:p>
        </p:txBody>
      </p:sp>
    </p:spTree>
    <p:extLst>
      <p:ext uri="{BB962C8B-B14F-4D97-AF65-F5344CB8AC3E}">
        <p14:creationId xmlns:p14="http://schemas.microsoft.com/office/powerpoint/2010/main" val="3852734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41</a:t>
            </a:fld>
            <a:endParaRPr lang="zh-TW" altLang="en-US"/>
          </a:p>
        </p:txBody>
      </p:sp>
    </p:spTree>
    <p:extLst>
      <p:ext uri="{BB962C8B-B14F-4D97-AF65-F5344CB8AC3E}">
        <p14:creationId xmlns:p14="http://schemas.microsoft.com/office/powerpoint/2010/main" val="600309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42</a:t>
            </a:fld>
            <a:endParaRPr lang="zh-TW" altLang="en-US"/>
          </a:p>
        </p:txBody>
      </p:sp>
    </p:spTree>
    <p:extLst>
      <p:ext uri="{BB962C8B-B14F-4D97-AF65-F5344CB8AC3E}">
        <p14:creationId xmlns:p14="http://schemas.microsoft.com/office/powerpoint/2010/main" val="492926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43</a:t>
            </a:fld>
            <a:endParaRPr lang="zh-TW" altLang="en-US"/>
          </a:p>
        </p:txBody>
      </p:sp>
    </p:spTree>
    <p:extLst>
      <p:ext uri="{BB962C8B-B14F-4D97-AF65-F5344CB8AC3E}">
        <p14:creationId xmlns:p14="http://schemas.microsoft.com/office/powerpoint/2010/main" val="227802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44</a:t>
            </a:fld>
            <a:endParaRPr lang="zh-TW" altLang="en-US"/>
          </a:p>
        </p:txBody>
      </p:sp>
    </p:spTree>
    <p:extLst>
      <p:ext uri="{BB962C8B-B14F-4D97-AF65-F5344CB8AC3E}">
        <p14:creationId xmlns:p14="http://schemas.microsoft.com/office/powerpoint/2010/main" val="1397806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45</a:t>
            </a:fld>
            <a:endParaRPr lang="zh-TW" altLang="en-US"/>
          </a:p>
        </p:txBody>
      </p:sp>
    </p:spTree>
    <p:extLst>
      <p:ext uri="{BB962C8B-B14F-4D97-AF65-F5344CB8AC3E}">
        <p14:creationId xmlns:p14="http://schemas.microsoft.com/office/powerpoint/2010/main" val="1654294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46</a:t>
            </a:fld>
            <a:endParaRPr lang="zh-TW" altLang="en-US"/>
          </a:p>
        </p:txBody>
      </p:sp>
    </p:spTree>
    <p:extLst>
      <p:ext uri="{BB962C8B-B14F-4D97-AF65-F5344CB8AC3E}">
        <p14:creationId xmlns:p14="http://schemas.microsoft.com/office/powerpoint/2010/main" val="134405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47</a:t>
            </a:fld>
            <a:endParaRPr lang="zh-TW" altLang="en-US"/>
          </a:p>
        </p:txBody>
      </p:sp>
    </p:spTree>
    <p:extLst>
      <p:ext uri="{BB962C8B-B14F-4D97-AF65-F5344CB8AC3E}">
        <p14:creationId xmlns:p14="http://schemas.microsoft.com/office/powerpoint/2010/main" val="2673772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48</a:t>
            </a:fld>
            <a:endParaRPr lang="zh-TW" altLang="en-US"/>
          </a:p>
        </p:txBody>
      </p:sp>
    </p:spTree>
    <p:extLst>
      <p:ext uri="{BB962C8B-B14F-4D97-AF65-F5344CB8AC3E}">
        <p14:creationId xmlns:p14="http://schemas.microsoft.com/office/powerpoint/2010/main" val="4023194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49</a:t>
            </a:fld>
            <a:endParaRPr lang="zh-TW" altLang="en-US"/>
          </a:p>
        </p:txBody>
      </p:sp>
    </p:spTree>
    <p:extLst>
      <p:ext uri="{BB962C8B-B14F-4D97-AF65-F5344CB8AC3E}">
        <p14:creationId xmlns:p14="http://schemas.microsoft.com/office/powerpoint/2010/main" val="1300208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a:t>
            </a:fld>
            <a:endParaRPr lang="zh-TW" altLang="en-US"/>
          </a:p>
        </p:txBody>
      </p:sp>
    </p:spTree>
    <p:extLst>
      <p:ext uri="{BB962C8B-B14F-4D97-AF65-F5344CB8AC3E}">
        <p14:creationId xmlns:p14="http://schemas.microsoft.com/office/powerpoint/2010/main" val="653461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50</a:t>
            </a:fld>
            <a:endParaRPr lang="zh-TW" altLang="en-US"/>
          </a:p>
        </p:txBody>
      </p:sp>
    </p:spTree>
    <p:extLst>
      <p:ext uri="{BB962C8B-B14F-4D97-AF65-F5344CB8AC3E}">
        <p14:creationId xmlns:p14="http://schemas.microsoft.com/office/powerpoint/2010/main" val="3872044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51</a:t>
            </a:fld>
            <a:endParaRPr lang="zh-TW" altLang="en-US"/>
          </a:p>
        </p:txBody>
      </p:sp>
    </p:spTree>
    <p:extLst>
      <p:ext uri="{BB962C8B-B14F-4D97-AF65-F5344CB8AC3E}">
        <p14:creationId xmlns:p14="http://schemas.microsoft.com/office/powerpoint/2010/main" val="8181566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52</a:t>
            </a:fld>
            <a:endParaRPr lang="zh-TW" altLang="en-US"/>
          </a:p>
        </p:txBody>
      </p:sp>
    </p:spTree>
    <p:extLst>
      <p:ext uri="{BB962C8B-B14F-4D97-AF65-F5344CB8AC3E}">
        <p14:creationId xmlns:p14="http://schemas.microsoft.com/office/powerpoint/2010/main" val="33908796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53</a:t>
            </a:fld>
            <a:endParaRPr lang="zh-TW" altLang="en-US"/>
          </a:p>
        </p:txBody>
      </p:sp>
    </p:spTree>
    <p:extLst>
      <p:ext uri="{BB962C8B-B14F-4D97-AF65-F5344CB8AC3E}">
        <p14:creationId xmlns:p14="http://schemas.microsoft.com/office/powerpoint/2010/main" val="3758897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54</a:t>
            </a:fld>
            <a:endParaRPr lang="zh-TW" altLang="en-US"/>
          </a:p>
        </p:txBody>
      </p:sp>
    </p:spTree>
    <p:extLst>
      <p:ext uri="{BB962C8B-B14F-4D97-AF65-F5344CB8AC3E}">
        <p14:creationId xmlns:p14="http://schemas.microsoft.com/office/powerpoint/2010/main" val="2975280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55</a:t>
            </a:fld>
            <a:endParaRPr lang="zh-TW" altLang="en-US"/>
          </a:p>
        </p:txBody>
      </p:sp>
    </p:spTree>
    <p:extLst>
      <p:ext uri="{BB962C8B-B14F-4D97-AF65-F5344CB8AC3E}">
        <p14:creationId xmlns:p14="http://schemas.microsoft.com/office/powerpoint/2010/main" val="18017418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56</a:t>
            </a:fld>
            <a:endParaRPr lang="zh-TW" altLang="en-US"/>
          </a:p>
        </p:txBody>
      </p:sp>
    </p:spTree>
    <p:extLst>
      <p:ext uri="{BB962C8B-B14F-4D97-AF65-F5344CB8AC3E}">
        <p14:creationId xmlns:p14="http://schemas.microsoft.com/office/powerpoint/2010/main" val="2177983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57</a:t>
            </a:fld>
            <a:endParaRPr lang="zh-TW" altLang="en-US"/>
          </a:p>
        </p:txBody>
      </p:sp>
    </p:spTree>
    <p:extLst>
      <p:ext uri="{BB962C8B-B14F-4D97-AF65-F5344CB8AC3E}">
        <p14:creationId xmlns:p14="http://schemas.microsoft.com/office/powerpoint/2010/main" val="8444899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58</a:t>
            </a:fld>
            <a:endParaRPr lang="zh-TW" altLang="en-US"/>
          </a:p>
        </p:txBody>
      </p:sp>
    </p:spTree>
    <p:extLst>
      <p:ext uri="{BB962C8B-B14F-4D97-AF65-F5344CB8AC3E}">
        <p14:creationId xmlns:p14="http://schemas.microsoft.com/office/powerpoint/2010/main" val="17643897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59</a:t>
            </a:fld>
            <a:endParaRPr lang="zh-TW" altLang="en-US"/>
          </a:p>
        </p:txBody>
      </p:sp>
    </p:spTree>
    <p:extLst>
      <p:ext uri="{BB962C8B-B14F-4D97-AF65-F5344CB8AC3E}">
        <p14:creationId xmlns:p14="http://schemas.microsoft.com/office/powerpoint/2010/main" val="310378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a:t>
            </a:fld>
            <a:endParaRPr lang="zh-TW" altLang="en-US"/>
          </a:p>
        </p:txBody>
      </p:sp>
    </p:spTree>
    <p:extLst>
      <p:ext uri="{BB962C8B-B14F-4D97-AF65-F5344CB8AC3E}">
        <p14:creationId xmlns:p14="http://schemas.microsoft.com/office/powerpoint/2010/main" val="15241989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60</a:t>
            </a:fld>
            <a:endParaRPr lang="zh-TW" altLang="en-US"/>
          </a:p>
        </p:txBody>
      </p:sp>
    </p:spTree>
    <p:extLst>
      <p:ext uri="{BB962C8B-B14F-4D97-AF65-F5344CB8AC3E}">
        <p14:creationId xmlns:p14="http://schemas.microsoft.com/office/powerpoint/2010/main" val="13210194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61</a:t>
            </a:fld>
            <a:endParaRPr lang="zh-TW" altLang="en-US"/>
          </a:p>
        </p:txBody>
      </p:sp>
    </p:spTree>
    <p:extLst>
      <p:ext uri="{BB962C8B-B14F-4D97-AF65-F5344CB8AC3E}">
        <p14:creationId xmlns:p14="http://schemas.microsoft.com/office/powerpoint/2010/main" val="4273080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62</a:t>
            </a:fld>
            <a:endParaRPr lang="zh-TW" altLang="en-US"/>
          </a:p>
        </p:txBody>
      </p:sp>
    </p:spTree>
    <p:extLst>
      <p:ext uri="{BB962C8B-B14F-4D97-AF65-F5344CB8AC3E}">
        <p14:creationId xmlns:p14="http://schemas.microsoft.com/office/powerpoint/2010/main" val="481870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63</a:t>
            </a:fld>
            <a:endParaRPr lang="zh-TW" altLang="en-US"/>
          </a:p>
        </p:txBody>
      </p:sp>
    </p:spTree>
    <p:extLst>
      <p:ext uri="{BB962C8B-B14F-4D97-AF65-F5344CB8AC3E}">
        <p14:creationId xmlns:p14="http://schemas.microsoft.com/office/powerpoint/2010/main" val="1443170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64</a:t>
            </a:fld>
            <a:endParaRPr lang="zh-TW" altLang="en-US"/>
          </a:p>
        </p:txBody>
      </p:sp>
    </p:spTree>
    <p:extLst>
      <p:ext uri="{BB962C8B-B14F-4D97-AF65-F5344CB8AC3E}">
        <p14:creationId xmlns:p14="http://schemas.microsoft.com/office/powerpoint/2010/main" val="32328774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65</a:t>
            </a:fld>
            <a:endParaRPr lang="zh-TW" altLang="en-US"/>
          </a:p>
        </p:txBody>
      </p:sp>
    </p:spTree>
    <p:extLst>
      <p:ext uri="{BB962C8B-B14F-4D97-AF65-F5344CB8AC3E}">
        <p14:creationId xmlns:p14="http://schemas.microsoft.com/office/powerpoint/2010/main" val="32922488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66</a:t>
            </a:fld>
            <a:endParaRPr lang="zh-TW" altLang="en-US"/>
          </a:p>
        </p:txBody>
      </p:sp>
    </p:spTree>
    <p:extLst>
      <p:ext uri="{BB962C8B-B14F-4D97-AF65-F5344CB8AC3E}">
        <p14:creationId xmlns:p14="http://schemas.microsoft.com/office/powerpoint/2010/main" val="1612278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67</a:t>
            </a:fld>
            <a:endParaRPr lang="zh-TW" altLang="en-US"/>
          </a:p>
        </p:txBody>
      </p:sp>
    </p:spTree>
    <p:extLst>
      <p:ext uri="{BB962C8B-B14F-4D97-AF65-F5344CB8AC3E}">
        <p14:creationId xmlns:p14="http://schemas.microsoft.com/office/powerpoint/2010/main" val="28944356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68</a:t>
            </a:fld>
            <a:endParaRPr lang="zh-TW" altLang="en-US"/>
          </a:p>
        </p:txBody>
      </p:sp>
    </p:spTree>
    <p:extLst>
      <p:ext uri="{BB962C8B-B14F-4D97-AF65-F5344CB8AC3E}">
        <p14:creationId xmlns:p14="http://schemas.microsoft.com/office/powerpoint/2010/main" val="16518213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69</a:t>
            </a:fld>
            <a:endParaRPr lang="zh-TW" altLang="en-US"/>
          </a:p>
        </p:txBody>
      </p:sp>
    </p:spTree>
    <p:extLst>
      <p:ext uri="{BB962C8B-B14F-4D97-AF65-F5344CB8AC3E}">
        <p14:creationId xmlns:p14="http://schemas.microsoft.com/office/powerpoint/2010/main" val="4156630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a:t>
            </a:fld>
            <a:endParaRPr lang="zh-TW" altLang="en-US"/>
          </a:p>
        </p:txBody>
      </p:sp>
    </p:spTree>
    <p:extLst>
      <p:ext uri="{BB962C8B-B14F-4D97-AF65-F5344CB8AC3E}">
        <p14:creationId xmlns:p14="http://schemas.microsoft.com/office/powerpoint/2010/main" val="16059835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70</a:t>
            </a:fld>
            <a:endParaRPr lang="zh-TW" altLang="en-US"/>
          </a:p>
        </p:txBody>
      </p:sp>
    </p:spTree>
    <p:extLst>
      <p:ext uri="{BB962C8B-B14F-4D97-AF65-F5344CB8AC3E}">
        <p14:creationId xmlns:p14="http://schemas.microsoft.com/office/powerpoint/2010/main" val="8241587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71</a:t>
            </a:fld>
            <a:endParaRPr lang="zh-TW" altLang="en-US"/>
          </a:p>
        </p:txBody>
      </p:sp>
    </p:spTree>
    <p:extLst>
      <p:ext uri="{BB962C8B-B14F-4D97-AF65-F5344CB8AC3E}">
        <p14:creationId xmlns:p14="http://schemas.microsoft.com/office/powerpoint/2010/main" val="19772171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72</a:t>
            </a:fld>
            <a:endParaRPr lang="zh-TW" altLang="en-US"/>
          </a:p>
        </p:txBody>
      </p:sp>
    </p:spTree>
    <p:extLst>
      <p:ext uri="{BB962C8B-B14F-4D97-AF65-F5344CB8AC3E}">
        <p14:creationId xmlns:p14="http://schemas.microsoft.com/office/powerpoint/2010/main" val="41914351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73</a:t>
            </a:fld>
            <a:endParaRPr lang="zh-TW" altLang="en-US"/>
          </a:p>
        </p:txBody>
      </p:sp>
    </p:spTree>
    <p:extLst>
      <p:ext uri="{BB962C8B-B14F-4D97-AF65-F5344CB8AC3E}">
        <p14:creationId xmlns:p14="http://schemas.microsoft.com/office/powerpoint/2010/main" val="20783933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74</a:t>
            </a:fld>
            <a:endParaRPr lang="zh-TW" altLang="en-US"/>
          </a:p>
        </p:txBody>
      </p:sp>
    </p:spTree>
    <p:extLst>
      <p:ext uri="{BB962C8B-B14F-4D97-AF65-F5344CB8AC3E}">
        <p14:creationId xmlns:p14="http://schemas.microsoft.com/office/powerpoint/2010/main" val="4225541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75</a:t>
            </a:fld>
            <a:endParaRPr lang="zh-TW" altLang="en-US"/>
          </a:p>
        </p:txBody>
      </p:sp>
    </p:spTree>
    <p:extLst>
      <p:ext uri="{BB962C8B-B14F-4D97-AF65-F5344CB8AC3E}">
        <p14:creationId xmlns:p14="http://schemas.microsoft.com/office/powerpoint/2010/main" val="8355054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76</a:t>
            </a:fld>
            <a:endParaRPr lang="zh-TW" altLang="en-US"/>
          </a:p>
        </p:txBody>
      </p:sp>
    </p:spTree>
    <p:extLst>
      <p:ext uri="{BB962C8B-B14F-4D97-AF65-F5344CB8AC3E}">
        <p14:creationId xmlns:p14="http://schemas.microsoft.com/office/powerpoint/2010/main" val="1033313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77</a:t>
            </a:fld>
            <a:endParaRPr lang="zh-TW" altLang="en-US"/>
          </a:p>
        </p:txBody>
      </p:sp>
    </p:spTree>
    <p:extLst>
      <p:ext uri="{BB962C8B-B14F-4D97-AF65-F5344CB8AC3E}">
        <p14:creationId xmlns:p14="http://schemas.microsoft.com/office/powerpoint/2010/main" val="14267582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78</a:t>
            </a:fld>
            <a:endParaRPr lang="zh-TW" altLang="en-US"/>
          </a:p>
        </p:txBody>
      </p:sp>
    </p:spTree>
    <p:extLst>
      <p:ext uri="{BB962C8B-B14F-4D97-AF65-F5344CB8AC3E}">
        <p14:creationId xmlns:p14="http://schemas.microsoft.com/office/powerpoint/2010/main" val="12726395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79</a:t>
            </a:fld>
            <a:endParaRPr lang="zh-TW" altLang="en-US"/>
          </a:p>
        </p:txBody>
      </p:sp>
    </p:spTree>
    <p:extLst>
      <p:ext uri="{BB962C8B-B14F-4D97-AF65-F5344CB8AC3E}">
        <p14:creationId xmlns:p14="http://schemas.microsoft.com/office/powerpoint/2010/main" val="2027791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a:t>
            </a:fld>
            <a:endParaRPr lang="zh-TW" altLang="en-US"/>
          </a:p>
        </p:txBody>
      </p:sp>
    </p:spTree>
    <p:extLst>
      <p:ext uri="{BB962C8B-B14F-4D97-AF65-F5344CB8AC3E}">
        <p14:creationId xmlns:p14="http://schemas.microsoft.com/office/powerpoint/2010/main" val="3673444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80</a:t>
            </a:fld>
            <a:endParaRPr lang="zh-TW" altLang="en-US"/>
          </a:p>
        </p:txBody>
      </p:sp>
    </p:spTree>
    <p:extLst>
      <p:ext uri="{BB962C8B-B14F-4D97-AF65-F5344CB8AC3E}">
        <p14:creationId xmlns:p14="http://schemas.microsoft.com/office/powerpoint/2010/main" val="23825013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81</a:t>
            </a:fld>
            <a:endParaRPr lang="zh-TW" altLang="en-US"/>
          </a:p>
        </p:txBody>
      </p:sp>
    </p:spTree>
    <p:extLst>
      <p:ext uri="{BB962C8B-B14F-4D97-AF65-F5344CB8AC3E}">
        <p14:creationId xmlns:p14="http://schemas.microsoft.com/office/powerpoint/2010/main" val="210482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82</a:t>
            </a:fld>
            <a:endParaRPr lang="zh-TW" altLang="en-US"/>
          </a:p>
        </p:txBody>
      </p:sp>
    </p:spTree>
    <p:extLst>
      <p:ext uri="{BB962C8B-B14F-4D97-AF65-F5344CB8AC3E}">
        <p14:creationId xmlns:p14="http://schemas.microsoft.com/office/powerpoint/2010/main" val="11253858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83</a:t>
            </a:fld>
            <a:endParaRPr lang="zh-TW" altLang="en-US"/>
          </a:p>
        </p:txBody>
      </p:sp>
    </p:spTree>
    <p:extLst>
      <p:ext uri="{BB962C8B-B14F-4D97-AF65-F5344CB8AC3E}">
        <p14:creationId xmlns:p14="http://schemas.microsoft.com/office/powerpoint/2010/main" val="27053176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84</a:t>
            </a:fld>
            <a:endParaRPr lang="zh-TW" altLang="en-US"/>
          </a:p>
        </p:txBody>
      </p:sp>
    </p:spTree>
    <p:extLst>
      <p:ext uri="{BB962C8B-B14F-4D97-AF65-F5344CB8AC3E}">
        <p14:creationId xmlns:p14="http://schemas.microsoft.com/office/powerpoint/2010/main" val="21880278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85</a:t>
            </a:fld>
            <a:endParaRPr lang="zh-TW" altLang="en-US"/>
          </a:p>
        </p:txBody>
      </p:sp>
    </p:spTree>
    <p:extLst>
      <p:ext uri="{BB962C8B-B14F-4D97-AF65-F5344CB8AC3E}">
        <p14:creationId xmlns:p14="http://schemas.microsoft.com/office/powerpoint/2010/main" val="28846221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86</a:t>
            </a:fld>
            <a:endParaRPr lang="zh-TW" altLang="en-US"/>
          </a:p>
        </p:txBody>
      </p:sp>
    </p:spTree>
    <p:extLst>
      <p:ext uri="{BB962C8B-B14F-4D97-AF65-F5344CB8AC3E}">
        <p14:creationId xmlns:p14="http://schemas.microsoft.com/office/powerpoint/2010/main" val="31979125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87</a:t>
            </a:fld>
            <a:endParaRPr lang="zh-TW" altLang="en-US"/>
          </a:p>
        </p:txBody>
      </p:sp>
    </p:spTree>
    <p:extLst>
      <p:ext uri="{BB962C8B-B14F-4D97-AF65-F5344CB8AC3E}">
        <p14:creationId xmlns:p14="http://schemas.microsoft.com/office/powerpoint/2010/main" val="3972990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88</a:t>
            </a:fld>
            <a:endParaRPr lang="zh-TW" altLang="en-US"/>
          </a:p>
        </p:txBody>
      </p:sp>
    </p:spTree>
    <p:extLst>
      <p:ext uri="{BB962C8B-B14F-4D97-AF65-F5344CB8AC3E}">
        <p14:creationId xmlns:p14="http://schemas.microsoft.com/office/powerpoint/2010/main" val="8282873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89</a:t>
            </a:fld>
            <a:endParaRPr lang="zh-TW" altLang="en-US"/>
          </a:p>
        </p:txBody>
      </p:sp>
    </p:spTree>
    <p:extLst>
      <p:ext uri="{BB962C8B-B14F-4D97-AF65-F5344CB8AC3E}">
        <p14:creationId xmlns:p14="http://schemas.microsoft.com/office/powerpoint/2010/main" val="1263168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a:t>
            </a:fld>
            <a:endParaRPr lang="zh-TW" altLang="en-US"/>
          </a:p>
        </p:txBody>
      </p:sp>
    </p:spTree>
    <p:extLst>
      <p:ext uri="{BB962C8B-B14F-4D97-AF65-F5344CB8AC3E}">
        <p14:creationId xmlns:p14="http://schemas.microsoft.com/office/powerpoint/2010/main" val="40698864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90</a:t>
            </a:fld>
            <a:endParaRPr lang="zh-TW" altLang="en-US"/>
          </a:p>
        </p:txBody>
      </p:sp>
    </p:spTree>
    <p:extLst>
      <p:ext uri="{BB962C8B-B14F-4D97-AF65-F5344CB8AC3E}">
        <p14:creationId xmlns:p14="http://schemas.microsoft.com/office/powerpoint/2010/main" val="9221951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91</a:t>
            </a:fld>
            <a:endParaRPr lang="zh-TW" altLang="en-US"/>
          </a:p>
        </p:txBody>
      </p:sp>
    </p:spTree>
    <p:extLst>
      <p:ext uri="{BB962C8B-B14F-4D97-AF65-F5344CB8AC3E}">
        <p14:creationId xmlns:p14="http://schemas.microsoft.com/office/powerpoint/2010/main" val="27609355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92</a:t>
            </a:fld>
            <a:endParaRPr lang="zh-TW" altLang="en-US"/>
          </a:p>
        </p:txBody>
      </p:sp>
    </p:spTree>
    <p:extLst>
      <p:ext uri="{BB962C8B-B14F-4D97-AF65-F5344CB8AC3E}">
        <p14:creationId xmlns:p14="http://schemas.microsoft.com/office/powerpoint/2010/main" val="40420981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93</a:t>
            </a:fld>
            <a:endParaRPr lang="zh-TW" altLang="en-US"/>
          </a:p>
        </p:txBody>
      </p:sp>
    </p:spTree>
    <p:extLst>
      <p:ext uri="{BB962C8B-B14F-4D97-AF65-F5344CB8AC3E}">
        <p14:creationId xmlns:p14="http://schemas.microsoft.com/office/powerpoint/2010/main" val="790159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94</a:t>
            </a:fld>
            <a:endParaRPr lang="zh-TW" altLang="en-US"/>
          </a:p>
        </p:txBody>
      </p:sp>
    </p:spTree>
    <p:extLst>
      <p:ext uri="{BB962C8B-B14F-4D97-AF65-F5344CB8AC3E}">
        <p14:creationId xmlns:p14="http://schemas.microsoft.com/office/powerpoint/2010/main" val="39015247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95</a:t>
            </a:fld>
            <a:endParaRPr lang="zh-TW" altLang="en-US"/>
          </a:p>
        </p:txBody>
      </p:sp>
    </p:spTree>
    <p:extLst>
      <p:ext uri="{BB962C8B-B14F-4D97-AF65-F5344CB8AC3E}">
        <p14:creationId xmlns:p14="http://schemas.microsoft.com/office/powerpoint/2010/main" val="38818280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96</a:t>
            </a:fld>
            <a:endParaRPr lang="zh-TW" altLang="en-US"/>
          </a:p>
        </p:txBody>
      </p:sp>
    </p:spTree>
    <p:extLst>
      <p:ext uri="{BB962C8B-B14F-4D97-AF65-F5344CB8AC3E}">
        <p14:creationId xmlns:p14="http://schemas.microsoft.com/office/powerpoint/2010/main" val="11637632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97</a:t>
            </a:fld>
            <a:endParaRPr lang="zh-TW" altLang="en-US"/>
          </a:p>
        </p:txBody>
      </p:sp>
    </p:spTree>
    <p:extLst>
      <p:ext uri="{BB962C8B-B14F-4D97-AF65-F5344CB8AC3E}">
        <p14:creationId xmlns:p14="http://schemas.microsoft.com/office/powerpoint/2010/main" val="21492811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98</a:t>
            </a:fld>
            <a:endParaRPr lang="zh-TW" altLang="en-US"/>
          </a:p>
        </p:txBody>
      </p:sp>
    </p:spTree>
    <p:extLst>
      <p:ext uri="{BB962C8B-B14F-4D97-AF65-F5344CB8AC3E}">
        <p14:creationId xmlns:p14="http://schemas.microsoft.com/office/powerpoint/2010/main" val="22648083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99</a:t>
            </a:fld>
            <a:endParaRPr lang="zh-TW" altLang="en-US"/>
          </a:p>
        </p:txBody>
      </p:sp>
    </p:spTree>
    <p:extLst>
      <p:ext uri="{BB962C8B-B14F-4D97-AF65-F5344CB8AC3E}">
        <p14:creationId xmlns:p14="http://schemas.microsoft.com/office/powerpoint/2010/main" val="87733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54955" y="1447800"/>
            <a:ext cx="8825658" cy="3329581"/>
          </a:xfrm>
        </p:spPr>
        <p:txBody>
          <a:bodyPr rtlCol="0" anchor="b"/>
          <a:lstStyle>
            <a:lvl1pPr>
              <a:defRPr sz="7200"/>
            </a:lvl1pPr>
          </a:lstStyle>
          <a:p>
            <a:pPr rtl="0"/>
            <a:r>
              <a:rPr lang="zh-TW" altLang="en-US" noProof="0"/>
              <a:t>按一下以編輯母片標題樣式</a:t>
            </a:r>
          </a:p>
        </p:txBody>
      </p:sp>
      <p:sp>
        <p:nvSpPr>
          <p:cNvPr id="3" name="副標題 2"/>
          <p:cNvSpPr>
            <a:spLocks noGrp="1"/>
          </p:cNvSpPr>
          <p:nvPr>
            <p:ph type="subTitle" idx="1" hasCustomPrompt="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noProof="0"/>
              <a:t>按一下以編輯母片副標題樣式</a:t>
            </a:r>
          </a:p>
        </p:txBody>
      </p:sp>
      <p:sp>
        <p:nvSpPr>
          <p:cNvPr id="4" name="日期預留位置 3"/>
          <p:cNvSpPr>
            <a:spLocks noGrp="1"/>
          </p:cNvSpPr>
          <p:nvPr>
            <p:ph type="dt" sz="half" idx="10"/>
          </p:nvPr>
        </p:nvSpPr>
        <p:spPr/>
        <p:txBody>
          <a:bodyPr rtlCol="0"/>
          <a:lstStyle/>
          <a:p>
            <a:pPr rtl="0"/>
            <a:fld id="{11DAD154-AE59-44C3-86B0-C20C7BF88236}" type="datetime1">
              <a:rPr lang="zh-TW" altLang="en-US" noProof="0" smtClean="0"/>
              <a:t>2021/8/16/Monday</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標題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4" name="文字預留位置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日期預留位置 4"/>
          <p:cNvSpPr>
            <a:spLocks noGrp="1"/>
          </p:cNvSpPr>
          <p:nvPr>
            <p:ph type="dt" sz="half" idx="10"/>
          </p:nvPr>
        </p:nvSpPr>
        <p:spPr/>
        <p:txBody>
          <a:bodyPr rtlCol="0"/>
          <a:lstStyle/>
          <a:p>
            <a:pPr rtl="0"/>
            <a:fld id="{4194875C-5F7B-4D4D-9DCF-F9C8623FD438}" type="datetime1">
              <a:rPr lang="zh-TW" altLang="en-US" noProof="0" smtClean="0"/>
              <a:t>2021/8/16/Monday</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標題 1"/>
          <p:cNvSpPr>
            <a:spLocks noGrp="1"/>
          </p:cNvSpPr>
          <p:nvPr>
            <p:ph type="title"/>
          </p:nvPr>
        </p:nvSpPr>
        <p:spPr>
          <a:xfrm>
            <a:off x="1154954" y="1447800"/>
            <a:ext cx="8825659" cy="1981200"/>
          </a:xfrm>
        </p:spPr>
        <p:txBody>
          <a:bodyPr rtlCol="0"/>
          <a:lstStyle>
            <a:lvl1pPr>
              <a:defRPr sz="4800"/>
            </a:lvl1pPr>
          </a:lstStyle>
          <a:p>
            <a:pPr rtl="0"/>
            <a:r>
              <a:rPr lang="zh-TW" altLang="en-US" noProof="0"/>
              <a:t>按一下以編輯母片標題樣式</a:t>
            </a:r>
          </a:p>
        </p:txBody>
      </p:sp>
      <p:sp>
        <p:nvSpPr>
          <p:cNvPr id="8" name="文字預留位置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p>
            <a:pPr rtl="0"/>
            <a:fld id="{0A30414D-2972-4915-9A55-E81D500DAF9F}" type="datetime1">
              <a:rPr lang="zh-TW" altLang="en-US" noProof="0" smtClean="0"/>
              <a:t>2021/8/16/Monday</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述">
    <p:spTree>
      <p:nvGrpSpPr>
        <p:cNvPr id="1" name=""/>
        <p:cNvGrpSpPr/>
        <p:nvPr/>
      </p:nvGrpSpPr>
      <p:grpSpPr>
        <a:xfrm>
          <a:off x="0" y="0"/>
          <a:ext cx="0" cy="0"/>
          <a:chOff x="0" y="0"/>
          <a:chExt cx="0" cy="0"/>
        </a:xfrm>
      </p:grpSpPr>
      <p:sp>
        <p:nvSpPr>
          <p:cNvPr id="2" name="標題 1"/>
          <p:cNvSpPr>
            <a:spLocks noGrp="1"/>
          </p:cNvSpPr>
          <p:nvPr>
            <p:ph type="title"/>
          </p:nvPr>
        </p:nvSpPr>
        <p:spPr>
          <a:xfrm>
            <a:off x="1574801" y="1447800"/>
            <a:ext cx="7999315" cy="2323374"/>
          </a:xfrm>
        </p:spPr>
        <p:txBody>
          <a:bodyPr rtlCol="0"/>
          <a:lstStyle>
            <a:lvl1pPr>
              <a:defRPr sz="48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14" name="文字預留位置 3"/>
          <p:cNvSpPr>
            <a:spLocks noGrp="1"/>
          </p:cNvSpPr>
          <p:nvPr>
            <p:ph type="body" sz="half" idx="13" hasCustomPrompt="1"/>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0" name="文字預留位置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AEB61C2-4A3D-432E-86F6-6C69E5555380}" type="datetime1">
              <a:rPr lang="zh-TW" altLang="en-US" noProof="0" smtClean="0"/>
              <a:t>2021/8/16/Monday</a:t>
            </a:fld>
            <a:endParaRPr lang="zh-TW" altLang="en-US" noProof="0"/>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57F1E4F-1CFF-5643-939E-02111984F565}" type="slidenum">
              <a:rPr lang="en-US" altLang="zh-TW" noProof="0" smtClean="0"/>
              <a:pPr/>
              <a:t>‹#›</a:t>
            </a:fld>
            <a:endParaRPr lang="zh-TW" altLang="en-US" noProof="0"/>
          </a:p>
        </p:txBody>
      </p:sp>
      <p:sp>
        <p:nvSpPr>
          <p:cNvPr id="9" name="文字方塊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zh-TW" altLang="en-US" noProof="0">
                <a:latin typeface="Microsoft JhengHei UI" panose="020B0604030504040204" pitchFamily="34" charset="-120"/>
                <a:ea typeface="Microsoft JhengHei UI" panose="020B0604030504040204" pitchFamily="34" charset="-120"/>
              </a:rPr>
              <a:t>“</a:t>
            </a:r>
          </a:p>
        </p:txBody>
      </p:sp>
      <p:sp>
        <p:nvSpPr>
          <p:cNvPr id="13" name="文字方塊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zh-TW" altLang="en-US" noProof="0">
                <a:latin typeface="Microsoft JhengHei UI" panose="020B0604030504040204" pitchFamily="34" charset="-120"/>
                <a:ea typeface="Microsoft JhengHei UI" panose="020B0604030504040204" pitchFamily="34" charset="-12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標題 1"/>
          <p:cNvSpPr>
            <a:spLocks noGrp="1"/>
          </p:cNvSpPr>
          <p:nvPr>
            <p:ph type="title"/>
          </p:nvPr>
        </p:nvSpPr>
        <p:spPr>
          <a:xfrm>
            <a:off x="1154954" y="3124201"/>
            <a:ext cx="8825660" cy="1653180"/>
          </a:xfrm>
        </p:spPr>
        <p:txBody>
          <a:bodyPr rtlCol="0" anchor="b"/>
          <a:lstStyle>
            <a:lvl1pPr algn="l">
              <a:defRPr sz="4000" b="0" cap="none"/>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p>
            <a:pPr rtl="0"/>
            <a:fld id="{6ACCCE1D-7E96-4C23-AEF9-FA839549208D}" type="datetime1">
              <a:rPr lang="zh-TW" altLang="en-US" noProof="0" smtClean="0"/>
              <a:t>2021/8/16/Monday</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sz="4200"/>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16" name="文字預留位置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文字預留位置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19" name="文字預留位置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4" name="文字預留位置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20" name="文字預留位置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cxnSp>
        <p:nvCxnSpPr>
          <p:cNvPr id="17" name="直線接點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接點​​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期預留位置 3"/>
          <p:cNvSpPr>
            <a:spLocks noGrp="1"/>
          </p:cNvSpPr>
          <p:nvPr>
            <p:ph type="dt" sz="half" idx="10"/>
          </p:nvPr>
        </p:nvSpPr>
        <p:spPr/>
        <p:txBody>
          <a:bodyPr rtlCol="0"/>
          <a:lstStyle/>
          <a:p>
            <a:pPr rtl="0"/>
            <a:fld id="{CE8C2B99-5470-46E7-814B-09322B9C9CDA}" type="datetime1">
              <a:rPr lang="zh-TW" altLang="en-US" noProof="0" smtClean="0"/>
              <a:t>2021/8/16/Monday</a:t>
            </a:fld>
            <a:endParaRPr lang="zh-TW" altLang="en-US" noProof="0"/>
          </a:p>
        </p:txBody>
      </p:sp>
      <p:sp>
        <p:nvSpPr>
          <p:cNvPr id="4"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sz="4200"/>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29" name="圖片預留位置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2" name="文字預留位置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文字預留位置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30" name="圖片預留位置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3" name="文字預留位置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4" name="文字預留位置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31" name="圖片預留位置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4" name="文字預留位置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cxnSp>
        <p:nvCxnSpPr>
          <p:cNvPr id="17" name="直線接點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接點​​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期預留位置 3"/>
          <p:cNvSpPr>
            <a:spLocks noGrp="1"/>
          </p:cNvSpPr>
          <p:nvPr>
            <p:ph type="dt" sz="half" idx="10"/>
          </p:nvPr>
        </p:nvSpPr>
        <p:spPr/>
        <p:txBody>
          <a:bodyPr rtlCol="0"/>
          <a:lstStyle/>
          <a:p>
            <a:pPr rtl="0"/>
            <a:fld id="{8F569CC7-F358-4BFC-8E2C-C64FBAA25E6F}" type="datetime1">
              <a:rPr lang="zh-TW" altLang="en-US" noProof="0" smtClean="0"/>
              <a:t>2021/8/16/Monday</a:t>
            </a:fld>
            <a:endParaRPr lang="zh-TW" altLang="en-US" noProof="0"/>
          </a:p>
        </p:txBody>
      </p:sp>
      <p:sp>
        <p:nvSpPr>
          <p:cNvPr id="4"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直排文字預留位置 2"/>
          <p:cNvSpPr>
            <a:spLocks noGrp="1"/>
          </p:cNvSpPr>
          <p:nvPr>
            <p:ph type="body" orient="vert" idx="1" hasCustomPrompt="1"/>
          </p:nvPr>
        </p:nvSpPr>
        <p:spPr/>
        <p:txBody>
          <a:bodyPr vert="eaVert" rtlCol="0" anchor="t" anchorCtr="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C04A2613-64A4-4F47-BDA3-D7D0E482F5F5}" type="datetime1">
              <a:rPr lang="zh-TW" altLang="en-US" noProof="0" smtClean="0"/>
              <a:t>2021/8/16/Monday</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304212" y="430213"/>
            <a:ext cx="1752601" cy="5826125"/>
          </a:xfrm>
        </p:spPr>
        <p:txBody>
          <a:bodyPr vert="eaVert" rtlCol="0" anchor="b" anchorCtr="0"/>
          <a:lstStyle/>
          <a:p>
            <a:pPr rtl="0"/>
            <a:r>
              <a:rPr lang="zh-TW" altLang="en-US" noProof="0"/>
              <a:t>按一下以編輯母片標題樣式</a:t>
            </a:r>
          </a:p>
        </p:txBody>
      </p:sp>
      <p:sp>
        <p:nvSpPr>
          <p:cNvPr id="3" name="直排文字預留位置 2"/>
          <p:cNvSpPr>
            <a:spLocks noGrp="1"/>
          </p:cNvSpPr>
          <p:nvPr>
            <p:ph type="body" orient="vert" idx="1" hasCustomPrompt="1"/>
          </p:nvPr>
        </p:nvSpPr>
        <p:spPr>
          <a:xfrm>
            <a:off x="652463" y="887414"/>
            <a:ext cx="7423149" cy="5368924"/>
          </a:xfrm>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16A21B94-80CC-4C0C-B093-5FC9B490946B}" type="datetime1">
              <a:rPr lang="zh-TW" altLang="en-US" noProof="0" smtClean="0"/>
              <a:t>2021/8/16/Monday</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idx="1" hasCustomPrompt="1"/>
          </p:nvPr>
        </p:nvSpPr>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CDD2EE6D-76D3-4A05-AF8F-B3E4AB3AEFC3}" type="datetime1">
              <a:rPr lang="zh-TW" altLang="en-US" noProof="0" smtClean="0"/>
              <a:t>2021/8/16/Monday</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154956" y="2861733"/>
            <a:ext cx="8825657" cy="1915647"/>
          </a:xfrm>
        </p:spPr>
        <p:txBody>
          <a:bodyPr rtlCol="0" anchor="b"/>
          <a:lstStyle>
            <a:lvl1pPr algn="l">
              <a:defRPr sz="4000" b="0" cap="none"/>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p>
            <a:pPr rtl="0"/>
            <a:fld id="{714828C1-B602-4364-A8B0-E7C97CC1D061}" type="datetime1">
              <a:rPr lang="zh-TW" altLang="en-US" noProof="0" smtClean="0"/>
              <a:t>2021/8/16/Monday</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預留位置 4"/>
          <p:cNvSpPr>
            <a:spLocks noGrp="1"/>
          </p:cNvSpPr>
          <p:nvPr>
            <p:ph type="dt" sz="half" idx="10"/>
          </p:nvPr>
        </p:nvSpPr>
        <p:spPr/>
        <p:txBody>
          <a:bodyPr rtlCol="0"/>
          <a:lstStyle/>
          <a:p>
            <a:pPr rtl="0"/>
            <a:fld id="{1BD799D7-6585-4DB5-A635-F369BDAA9360}" type="datetime1">
              <a:rPr lang="zh-TW" altLang="en-US" noProof="0" smtClean="0"/>
              <a:t>2021/8/16/Monday</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4" name="內容預留位置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6" name="內容預留位置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預留位置 6"/>
          <p:cNvSpPr>
            <a:spLocks noGrp="1"/>
          </p:cNvSpPr>
          <p:nvPr>
            <p:ph type="dt" sz="half" idx="10"/>
          </p:nvPr>
        </p:nvSpPr>
        <p:spPr/>
        <p:txBody>
          <a:bodyPr rtlCol="0"/>
          <a:lstStyle/>
          <a:p>
            <a:pPr rtl="0"/>
            <a:fld id="{F398519C-DB6B-43CB-8196-C502EF2AAA0B}" type="datetime1">
              <a:rPr lang="zh-TW" altLang="en-US" noProof="0" smtClean="0"/>
              <a:t>2021/8/16/Monday</a:t>
            </a:fld>
            <a:endParaRPr lang="zh-TW" altLang="en-US" noProof="0"/>
          </a:p>
        </p:txBody>
      </p:sp>
      <p:sp>
        <p:nvSpPr>
          <p:cNvPr id="8" name="頁尾預留位置 7"/>
          <p:cNvSpPr>
            <a:spLocks noGrp="1"/>
          </p:cNvSpPr>
          <p:nvPr>
            <p:ph type="ftr" sz="quarter" idx="11"/>
          </p:nvPr>
        </p:nvSpPr>
        <p:spPr/>
        <p:txBody>
          <a:bodyPr rtlCol="0"/>
          <a:lstStyle/>
          <a:p>
            <a:pPr rtl="0"/>
            <a:endParaRPr lang="zh-TW" altLang="en-US" noProof="0"/>
          </a:p>
        </p:txBody>
      </p:sp>
      <p:sp>
        <p:nvSpPr>
          <p:cNvPr id="9" name="投影片編號預留位置 8"/>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7" name="日期預留位置 2"/>
          <p:cNvSpPr>
            <a:spLocks noGrp="1"/>
          </p:cNvSpPr>
          <p:nvPr>
            <p:ph type="dt" sz="half" idx="10"/>
          </p:nvPr>
        </p:nvSpPr>
        <p:spPr/>
        <p:txBody>
          <a:bodyPr rtlCol="0"/>
          <a:lstStyle/>
          <a:p>
            <a:pPr rtl="0"/>
            <a:fld id="{222035F9-9CA8-4C43-8398-338F83485020}" type="datetime1">
              <a:rPr lang="zh-TW" altLang="en-US" noProof="0" smtClean="0"/>
              <a:t>2021/8/16/Monday</a:t>
            </a:fld>
            <a:endParaRPr lang="zh-TW" altLang="en-US" noProof="0"/>
          </a:p>
        </p:txBody>
      </p:sp>
      <p:sp>
        <p:nvSpPr>
          <p:cNvPr id="5" name="頁尾預留位置 3"/>
          <p:cNvSpPr>
            <a:spLocks noGrp="1"/>
          </p:cNvSpPr>
          <p:nvPr>
            <p:ph type="ftr" sz="quarter" idx="11"/>
          </p:nvPr>
        </p:nvSpPr>
        <p:spPr/>
        <p:txBody>
          <a:bodyPr rtlCol="0"/>
          <a:lstStyle/>
          <a:p>
            <a:pPr rtl="0"/>
            <a:endParaRPr lang="zh-TW" altLang="en-US" noProof="0"/>
          </a:p>
        </p:txBody>
      </p:sp>
      <p:sp>
        <p:nvSpPr>
          <p:cNvPr id="6" name="投影片編號預留位置 4"/>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日期預留位置 1"/>
          <p:cNvSpPr>
            <a:spLocks noGrp="1"/>
          </p:cNvSpPr>
          <p:nvPr>
            <p:ph type="dt" sz="half" idx="10"/>
          </p:nvPr>
        </p:nvSpPr>
        <p:spPr/>
        <p:txBody>
          <a:bodyPr rtlCol="0"/>
          <a:lstStyle/>
          <a:p>
            <a:pPr rtl="0"/>
            <a:fld id="{C50AB341-88E5-4695-AF9C-180B8CE9CB50}" type="datetime1">
              <a:rPr lang="zh-TW" altLang="en-US" noProof="0" smtClean="0"/>
              <a:t>2021/8/16/Monday</a:t>
            </a:fld>
            <a:endParaRPr lang="zh-TW" altLang="en-US" noProof="0"/>
          </a:p>
        </p:txBody>
      </p:sp>
      <p:sp>
        <p:nvSpPr>
          <p:cNvPr id="5" name="頁尾預留位置 2"/>
          <p:cNvSpPr>
            <a:spLocks noGrp="1"/>
          </p:cNvSpPr>
          <p:nvPr>
            <p:ph type="ftr" sz="quarter" idx="11"/>
          </p:nvPr>
        </p:nvSpPr>
        <p:spPr/>
        <p:txBody>
          <a:bodyPr rtlCol="0"/>
          <a:lstStyle/>
          <a:p>
            <a:pPr rtl="0"/>
            <a:endParaRPr lang="zh-TW" altLang="en-US" noProof="0"/>
          </a:p>
        </p:txBody>
      </p:sp>
      <p:sp>
        <p:nvSpPr>
          <p:cNvPr id="6" name="投影片編號預留位置 3"/>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154954" y="1447800"/>
            <a:ext cx="3401064" cy="1447800"/>
          </a:xfrm>
        </p:spPr>
        <p:txBody>
          <a:bodyPr rtlCol="0" anchor="b"/>
          <a:lstStyle>
            <a:lvl1pPr algn="l">
              <a:defRPr sz="2400" b="0"/>
            </a:lvl1pPr>
          </a:lstStyle>
          <a:p>
            <a:pPr rtl="0"/>
            <a:r>
              <a:rPr lang="zh-TW" altLang="en-US" noProof="0"/>
              <a:t>按一下以編輯母片標題樣式</a:t>
            </a:r>
          </a:p>
        </p:txBody>
      </p:sp>
      <p:sp>
        <p:nvSpPr>
          <p:cNvPr id="3" name="內容預留位置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p:cNvSpPr>
            <a:spLocks noGrp="1"/>
          </p:cNvSpPr>
          <p:nvPr>
            <p:ph type="body" sz="half" idx="2" hasCustomPrompt="1"/>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7" name="日期預留位置 4"/>
          <p:cNvSpPr>
            <a:spLocks noGrp="1"/>
          </p:cNvSpPr>
          <p:nvPr>
            <p:ph type="dt" sz="half" idx="10"/>
          </p:nvPr>
        </p:nvSpPr>
        <p:spPr/>
        <p:txBody>
          <a:bodyPr rtlCol="0"/>
          <a:lstStyle/>
          <a:p>
            <a:pPr rtl="0"/>
            <a:fld id="{6F5ECAD9-D6FD-4BFD-A16E-5F16D55F8CA3}" type="datetime1">
              <a:rPr lang="zh-TW" altLang="en-US" noProof="0" smtClean="0"/>
              <a:t>2021/8/16/Monday</a:t>
            </a:fld>
            <a:endParaRPr lang="zh-TW" altLang="en-US" noProof="0"/>
          </a:p>
        </p:txBody>
      </p:sp>
      <p:sp>
        <p:nvSpPr>
          <p:cNvPr id="5" name="頁尾預留位置 5"/>
          <p:cNvSpPr>
            <a:spLocks noGrp="1"/>
          </p:cNvSpPr>
          <p:nvPr>
            <p:ph type="ftr" sz="quarter" idx="11"/>
          </p:nvPr>
        </p:nvSpPr>
        <p:spPr/>
        <p:txBody>
          <a:bodyPr rtlCol="0"/>
          <a:lstStyle/>
          <a:p>
            <a:pPr rtl="0"/>
            <a:endParaRPr lang="zh-TW" altLang="en-US" noProof="0"/>
          </a:p>
        </p:txBody>
      </p:sp>
      <p:sp>
        <p:nvSpPr>
          <p:cNvPr id="6"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4" name="文字預留位置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日期預留位置 4"/>
          <p:cNvSpPr>
            <a:spLocks noGrp="1"/>
          </p:cNvSpPr>
          <p:nvPr>
            <p:ph type="dt" sz="half" idx="10"/>
          </p:nvPr>
        </p:nvSpPr>
        <p:spPr/>
        <p:txBody>
          <a:bodyPr rtlCol="0"/>
          <a:lstStyle/>
          <a:p>
            <a:pPr rtl="0"/>
            <a:fld id="{B2F88ED0-6C22-4956-AE15-A81D849C201A}" type="datetime1">
              <a:rPr lang="zh-TW" altLang="en-US" noProof="0" smtClean="0"/>
              <a:t>2021/8/16/Monday</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圖片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圖片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橢圓​​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圖片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圖片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矩形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標題預留位置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zh-TW" altLang="en-US" noProof="0"/>
              <a:t>按一下以編輯母片標題樣式</a:t>
            </a:r>
          </a:p>
        </p:txBody>
      </p:sp>
      <p:sp>
        <p:nvSpPr>
          <p:cNvPr id="3" name="文字預留位置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Microsoft JhengHei UI" panose="020B0604030504040204" pitchFamily="34" charset="-120"/>
                <a:ea typeface="Microsoft JhengHei UI" panose="020B0604030504040204" pitchFamily="34" charset="-120"/>
              </a:defRPr>
            </a:lvl1pPr>
          </a:lstStyle>
          <a:p>
            <a:fld id="{A141C034-1ADD-40A9-A8AC-989DC9A02B2F}" type="datetime1">
              <a:rPr lang="zh-TW" altLang="en-US" smtClean="0"/>
              <a:t>2021/8/16/Monday</a:t>
            </a:fld>
            <a:endParaRPr lang="zh-TW" altLang="en-US" dirty="0"/>
          </a:p>
        </p:txBody>
      </p:sp>
      <p:sp>
        <p:nvSpPr>
          <p:cNvPr id="5" name="頁尾預留位置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icrosoft JhengHei UI" panose="020B0604030504040204" pitchFamily="34" charset="-120"/>
          <a:ea typeface="Microsoft JhengHei UI" panose="020B0604030504040204" pitchFamily="34" charset="-120"/>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icrosoft JhengHei UI" panose="020B0604030504040204" pitchFamily="34" charset="-120"/>
          <a:ea typeface="Microsoft JhengHei UI" panose="020B0604030504040204" pitchFamily="34" charset="-120"/>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icrosoft JhengHei UI" panose="020B0604030504040204" pitchFamily="34" charset="-120"/>
          <a:ea typeface="Microsoft JhengHei UI" panose="020B0604030504040204" pitchFamily="34" charset="-120"/>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icrosoft JhengHei UI" panose="020B0604030504040204" pitchFamily="34" charset="-120"/>
          <a:ea typeface="Microsoft JhengHei UI" panose="020B0604030504040204" pitchFamily="34" charset="-120"/>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icrosoft JhengHei UI" panose="020B0604030504040204" pitchFamily="34" charset="-120"/>
          <a:ea typeface="Microsoft JhengHei UI" panose="020B0604030504040204" pitchFamily="34" charset="-120"/>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10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hyperlink" Target="http://vision.stanford.edu/teaching/cs231b_spring1415/slides/alexnet_tugce_kyunghee.pdf" TargetMode="External"/><Relationship Id="rId4" Type="http://schemas.openxmlformats.org/officeDocument/2006/relationships/hyperlink" Target="https://www.youtube.com/watch?v=aircAruvnKk"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174.png"/><Relationship Id="rId4" Type="http://schemas.openxmlformats.org/officeDocument/2006/relationships/hyperlink" Target="https://cs.stanford.edu/people/karpathy/convnetjs/index.html"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jpeg"/></Relationships>
</file>

<file path=ppt/slides/_rels/slide11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186.png"/></Relationships>
</file>

<file path=ppt/slides/_rels/slide11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88.png"/></Relationships>
</file>

<file path=ppt/slides/_rels/slide1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hyperlink" Target="https://www.youtube.com/watch?v=ftMq5ps503w"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hyperlink" Target="https://www.youtube.com/watch?v=ftMq5ps503w" TargetMode="External"/><Relationship Id="rId4" Type="http://schemas.openxmlformats.org/officeDocument/2006/relationships/image" Target="../media/image189.png"/></Relationships>
</file>

<file path=ppt/slides/_rels/slide1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hyperlink" Target="https://www.youtube.com/watch?v=N0Ld2iTMaMs"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hyperlink" Target="https://www.youtube.com/watch?v=N0Ld2iTMaMs" TargetMode="External"/><Relationship Id="rId4" Type="http://schemas.openxmlformats.org/officeDocument/2006/relationships/image" Target="../media/image190.png"/></Relationships>
</file>

<file path=ppt/slides/_rels/slide1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hyperlink" Target="https://www.youtube.com/watch?v=Cgxsv1riJhI" TargetMode="External"/><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hyperlink" Target="https://www.youtube.com/watch?v=4eIBisqx9_g"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jpeg"/><Relationship Id="rId7" Type="http://schemas.openxmlformats.org/officeDocument/2006/relationships/image" Target="../media/image40.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20.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193.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hyperlink" Target="https://www.nvidia.com/zh-tw/" TargetMode="External"/><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hyperlink" Target="https://ithelp.ithome.com.tw/articles/10191528" TargetMode="Externa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https://playground.tensorflow.org/" TargetMode="Externa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s://ithelp.ithome.com.tw/articles/10191528" TargetMode="Externa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hyperlink" Target="https://chih-sheng-huang821.medium.com/%E6%A9%9F%E5%99%A8%E5%AD%B8%E7%BF%92-%E5%9F%BA%E7%A4%8E%E6%95%B8%E5%AD%B8-%E4%BA%8C-%E6%A2%AF%E5%BA%A6%E4%B8%8B%E9%99%8D%E6%B3%95-gradient-descent-406e1fd001f" TargetMode="Externa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3.gif"/><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92.gif"/><Relationship Id="rId5" Type="http://schemas.openxmlformats.org/officeDocument/2006/relationships/image" Target="../media/image91.gif"/><Relationship Id="rId4" Type="http://schemas.openxmlformats.org/officeDocument/2006/relationships/hyperlink" Target="https://chih-sheng-huang821.medium.com/%E6%A9%9F%E5%99%A8%E5%AD%B8%E7%BF%92-%E5%9F%BA%E7%A4%8E%E6%95%B8%E5%AD%B8-%E4%BA%8C-%E6%A2%AF%E5%BA%A6%E4%B8%8B%E9%99%8D%E6%B3%95-gradient-descent-406e1fd001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6.gif"/><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95.gif"/><Relationship Id="rId5" Type="http://schemas.openxmlformats.org/officeDocument/2006/relationships/image" Target="../media/image94.gif"/><Relationship Id="rId4" Type="http://schemas.openxmlformats.org/officeDocument/2006/relationships/hyperlink" Target="https://chih-sheng-huang821.medium.com/%E6%A9%9F%E5%99%A8%E5%AD%B8%E7%BF%92-%E5%9F%BA%E7%A4%8E%E6%95%B8%E5%AD%B8-%E4%BA%8C-%E6%A2%AF%E5%BA%A6%E4%B8%8B%E9%99%8D%E6%B3%95-gradient-descent-406e1fd001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26.png"/><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129.png"/><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5.xml"/><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143.png"/><Relationship Id="rId4" Type="http://schemas.openxmlformats.org/officeDocument/2006/relationships/image" Target="../media/image142.png"/></Relationships>
</file>

<file path=ppt/slides/_rels/slide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146.png"/><Relationship Id="rId4" Type="http://schemas.openxmlformats.org/officeDocument/2006/relationships/image" Target="../media/image145.png"/></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adashofdata/muffin-cupcake" TargetMode="External"/><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6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rtlCol="0">
            <a:normAutofit/>
          </a:bodyPr>
          <a:lstStyle/>
          <a:p>
            <a:r>
              <a:rPr lang="zh-TW" altLang="en-US" dirty="0"/>
              <a:t>人工智慧 </a:t>
            </a:r>
            <a:r>
              <a:rPr lang="en-US" altLang="zh-TW" dirty="0"/>
              <a:t>&amp;</a:t>
            </a:r>
            <a:r>
              <a:rPr lang="zh-TW" altLang="en-US" dirty="0"/>
              <a:t> </a:t>
            </a:r>
            <a:br>
              <a:rPr lang="en-US" altLang="zh-TW" dirty="0"/>
            </a:br>
            <a:r>
              <a:rPr lang="zh-TW" altLang="en-US" dirty="0"/>
              <a:t>機器學習簡介</a:t>
            </a:r>
            <a:endParaRPr lang="zh-TW" altLang="en-US" dirty="0">
              <a:latin typeface="Microsoft JhengHei UI" panose="020B0604030504040204" pitchFamily="34" charset="-120"/>
              <a:ea typeface="Microsoft JhengHei UI" panose="020B0604030504040204" pitchFamily="34" charset="-120"/>
            </a:endParaRPr>
          </a:p>
        </p:txBody>
      </p:sp>
      <p:sp>
        <p:nvSpPr>
          <p:cNvPr id="3" name="副標題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rtlCol="0">
            <a:normAutofit/>
          </a:bodyPr>
          <a:lstStyle/>
          <a:p>
            <a:r>
              <a:rPr lang="en-US" altLang="zh-TW" dirty="0">
                <a:solidFill>
                  <a:schemeClr val="tx1">
                    <a:lumMod val="65000"/>
                  </a:schemeClr>
                </a:solidFill>
              </a:rPr>
              <a:t>Artificial Intelligence and Machine Learning</a:t>
            </a:r>
            <a:endParaRPr lang="zh-TW" altLang="en-US" dirty="0">
              <a:solidFill>
                <a:schemeClr val="tx1">
                  <a:lumMod val="65000"/>
                </a:schemeClr>
              </a:solidFill>
            </a:endParaRPr>
          </a:p>
        </p:txBody>
      </p:sp>
      <p:sp>
        <p:nvSpPr>
          <p:cNvPr id="20" name="矩形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pic>
        <p:nvPicPr>
          <p:cNvPr id="6" name="Picture 2" descr="Neural Networks vs Deep Learning Neural Networks">
            <a:extLst>
              <a:ext uri="{FF2B5EF4-FFF2-40B4-BE49-F238E27FC236}">
                <a16:creationId xmlns:a16="http://schemas.microsoft.com/office/drawing/2014/main" id="{1A3B645A-00F7-4804-8CD0-0F75D4114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063" y="1318260"/>
            <a:ext cx="11246413" cy="4221480"/>
          </a:xfrm>
          <a:prstGeom prst="rect">
            <a:avLst/>
          </a:prstGeom>
          <a:solidFill>
            <a:srgbClr val="FFCCCC">
              <a:alpha val="74118"/>
            </a:srgbClr>
          </a:solidFill>
        </p:spPr>
      </p:pic>
      <p:sp>
        <p:nvSpPr>
          <p:cNvPr id="2" name="右大括弧 1">
            <a:extLst>
              <a:ext uri="{FF2B5EF4-FFF2-40B4-BE49-F238E27FC236}">
                <a16:creationId xmlns:a16="http://schemas.microsoft.com/office/drawing/2014/main" id="{80B06BB7-CE52-4AD3-B7DC-1ED3824BAF96}"/>
              </a:ext>
            </a:extLst>
          </p:cNvPr>
          <p:cNvSpPr/>
          <p:nvPr/>
        </p:nvSpPr>
        <p:spPr>
          <a:xfrm rot="16200000">
            <a:off x="8110492" y="111408"/>
            <a:ext cx="553245" cy="301984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F0847E47-1318-4266-9436-97C601287536}"/>
              </a:ext>
            </a:extLst>
          </p:cNvPr>
          <p:cNvSpPr txBox="1"/>
          <p:nvPr/>
        </p:nvSpPr>
        <p:spPr>
          <a:xfrm>
            <a:off x="7576635" y="821485"/>
            <a:ext cx="1620957" cy="523220"/>
          </a:xfrm>
          <a:prstGeom prst="rect">
            <a:avLst/>
          </a:prstGeom>
          <a:noFill/>
        </p:spPr>
        <p:txBody>
          <a:bodyPr wrap="none" rtlCol="0">
            <a:spAutoFit/>
          </a:bodyPr>
          <a:lstStyle/>
          <a:p>
            <a:r>
              <a:rPr lang="zh-TW" altLang="en-US" sz="2800" b="1" dirty="0">
                <a:solidFill>
                  <a:srgbClr val="FF0000"/>
                </a:solidFill>
              </a:rPr>
              <a:t>多於一層</a:t>
            </a:r>
          </a:p>
        </p:txBody>
      </p:sp>
    </p:spTree>
    <p:extLst>
      <p:ext uri="{BB962C8B-B14F-4D97-AF65-F5344CB8AC3E}">
        <p14:creationId xmlns:p14="http://schemas.microsoft.com/office/powerpoint/2010/main" val="12442899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sp>
        <p:nvSpPr>
          <p:cNvPr id="3" name="矩形 2">
            <a:extLst>
              <a:ext uri="{FF2B5EF4-FFF2-40B4-BE49-F238E27FC236}">
                <a16:creationId xmlns:a16="http://schemas.microsoft.com/office/drawing/2014/main" id="{F6E29816-DCA8-4E0F-AFEA-2AD7DEE4D085}"/>
              </a:ext>
            </a:extLst>
          </p:cNvPr>
          <p:cNvSpPr/>
          <p:nvPr/>
        </p:nvSpPr>
        <p:spPr>
          <a:xfrm>
            <a:off x="2202181" y="1402080"/>
            <a:ext cx="5387339" cy="659540"/>
          </a:xfrm>
          <a:prstGeom prst="rect">
            <a:avLst/>
          </a:prstGeom>
        </p:spPr>
        <p:txBody>
          <a:bodyPr wrap="square">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實際程式運作：</a:t>
            </a:r>
            <a:r>
              <a:rPr lang="en-US" altLang="zh-TW" sz="2800" dirty="0">
                <a:latin typeface="微軟正黑體" panose="020B0604030504040204" pitchFamily="34" charset="-120"/>
                <a:ea typeface="微軟正黑體" panose="020B0604030504040204" pitchFamily="34" charset="-120"/>
              </a:rPr>
              <a:t>#SVM01.py</a:t>
            </a:r>
          </a:p>
        </p:txBody>
      </p:sp>
      <p:pic>
        <p:nvPicPr>
          <p:cNvPr id="6" name="圖片 5">
            <a:extLst>
              <a:ext uri="{FF2B5EF4-FFF2-40B4-BE49-F238E27FC236}">
                <a16:creationId xmlns:a16="http://schemas.microsoft.com/office/drawing/2014/main" id="{00E028BE-2E5B-423B-9900-F94FB4E6039E}"/>
              </a:ext>
            </a:extLst>
          </p:cNvPr>
          <p:cNvPicPr>
            <a:picLocks noChangeAspect="1"/>
          </p:cNvPicPr>
          <p:nvPr/>
        </p:nvPicPr>
        <p:blipFill>
          <a:blip r:embed="rId3"/>
          <a:stretch>
            <a:fillRect/>
          </a:stretch>
        </p:blipFill>
        <p:spPr>
          <a:xfrm>
            <a:off x="2701289" y="2235303"/>
            <a:ext cx="6789421" cy="4195895"/>
          </a:xfrm>
          <a:prstGeom prst="rect">
            <a:avLst/>
          </a:prstGeom>
        </p:spPr>
      </p:pic>
    </p:spTree>
    <p:extLst>
      <p:ext uri="{BB962C8B-B14F-4D97-AF65-F5344CB8AC3E}">
        <p14:creationId xmlns:p14="http://schemas.microsoft.com/office/powerpoint/2010/main" val="1086480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sp>
        <p:nvSpPr>
          <p:cNvPr id="3" name="矩形 2">
            <a:extLst>
              <a:ext uri="{FF2B5EF4-FFF2-40B4-BE49-F238E27FC236}">
                <a16:creationId xmlns:a16="http://schemas.microsoft.com/office/drawing/2014/main" id="{F6E29816-DCA8-4E0F-AFEA-2AD7DEE4D085}"/>
              </a:ext>
            </a:extLst>
          </p:cNvPr>
          <p:cNvSpPr/>
          <p:nvPr/>
        </p:nvSpPr>
        <p:spPr>
          <a:xfrm>
            <a:off x="2202181" y="1402080"/>
            <a:ext cx="5387339" cy="659540"/>
          </a:xfrm>
          <a:prstGeom prst="rect">
            <a:avLst/>
          </a:prstGeom>
        </p:spPr>
        <p:txBody>
          <a:bodyPr wrap="square">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實際程式運作：</a:t>
            </a:r>
            <a:r>
              <a:rPr lang="en-US" altLang="zh-TW" sz="2800" dirty="0">
                <a:latin typeface="微軟正黑體" panose="020B0604030504040204" pitchFamily="34" charset="-120"/>
                <a:ea typeface="微軟正黑體" panose="020B0604030504040204" pitchFamily="34" charset="-120"/>
              </a:rPr>
              <a:t>#SVM01.py</a:t>
            </a:r>
          </a:p>
        </p:txBody>
      </p:sp>
      <p:pic>
        <p:nvPicPr>
          <p:cNvPr id="5" name="圖片 4">
            <a:extLst>
              <a:ext uri="{FF2B5EF4-FFF2-40B4-BE49-F238E27FC236}">
                <a16:creationId xmlns:a16="http://schemas.microsoft.com/office/drawing/2014/main" id="{55693096-734F-4164-89D0-815EEFBD0A9E}"/>
              </a:ext>
            </a:extLst>
          </p:cNvPr>
          <p:cNvPicPr/>
          <p:nvPr/>
        </p:nvPicPr>
        <p:blipFill>
          <a:blip r:embed="rId3"/>
          <a:stretch>
            <a:fillRect/>
          </a:stretch>
        </p:blipFill>
        <p:spPr>
          <a:xfrm>
            <a:off x="322262" y="2672080"/>
            <a:ext cx="3495358" cy="2959100"/>
          </a:xfrm>
          <a:prstGeom prst="rect">
            <a:avLst/>
          </a:prstGeom>
          <a:ln>
            <a:solidFill>
              <a:schemeClr val="accent1"/>
            </a:solidFill>
          </a:ln>
        </p:spPr>
      </p:pic>
      <p:pic>
        <p:nvPicPr>
          <p:cNvPr id="7" name="圖片 6">
            <a:extLst>
              <a:ext uri="{FF2B5EF4-FFF2-40B4-BE49-F238E27FC236}">
                <a16:creationId xmlns:a16="http://schemas.microsoft.com/office/drawing/2014/main" id="{885DDEB9-8194-447A-BEFB-8AAF635205F7}"/>
              </a:ext>
            </a:extLst>
          </p:cNvPr>
          <p:cNvPicPr/>
          <p:nvPr/>
        </p:nvPicPr>
        <p:blipFill>
          <a:blip r:embed="rId4"/>
          <a:stretch>
            <a:fillRect/>
          </a:stretch>
        </p:blipFill>
        <p:spPr>
          <a:xfrm>
            <a:off x="3980497" y="2672080"/>
            <a:ext cx="3997643" cy="2959100"/>
          </a:xfrm>
          <a:prstGeom prst="rect">
            <a:avLst/>
          </a:prstGeom>
          <a:ln>
            <a:solidFill>
              <a:schemeClr val="accent1"/>
            </a:solidFill>
          </a:ln>
        </p:spPr>
      </p:pic>
      <p:pic>
        <p:nvPicPr>
          <p:cNvPr id="8" name="圖片 7">
            <a:extLst>
              <a:ext uri="{FF2B5EF4-FFF2-40B4-BE49-F238E27FC236}">
                <a16:creationId xmlns:a16="http://schemas.microsoft.com/office/drawing/2014/main" id="{F3E29D8D-B267-43E3-82D4-EA789328D465}"/>
              </a:ext>
            </a:extLst>
          </p:cNvPr>
          <p:cNvPicPr/>
          <p:nvPr/>
        </p:nvPicPr>
        <p:blipFill>
          <a:blip r:embed="rId5"/>
          <a:stretch>
            <a:fillRect/>
          </a:stretch>
        </p:blipFill>
        <p:spPr>
          <a:xfrm>
            <a:off x="8141017" y="2669558"/>
            <a:ext cx="3728721" cy="2959100"/>
          </a:xfrm>
          <a:prstGeom prst="rect">
            <a:avLst/>
          </a:prstGeom>
          <a:ln>
            <a:solidFill>
              <a:schemeClr val="accent1"/>
            </a:solidFill>
          </a:ln>
        </p:spPr>
      </p:pic>
    </p:spTree>
    <p:extLst>
      <p:ext uri="{BB962C8B-B14F-4D97-AF65-F5344CB8AC3E}">
        <p14:creationId xmlns:p14="http://schemas.microsoft.com/office/powerpoint/2010/main" val="3232093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852119" y="1517636"/>
            <a:ext cx="10663665" cy="3329581"/>
          </a:xfrm>
        </p:spPr>
        <p:txBody>
          <a:bodyPr rtlCol="0">
            <a:noAutofit/>
          </a:bodyPr>
          <a:lstStyle/>
          <a:p>
            <a:r>
              <a:rPr lang="zh-TW" altLang="en-US" dirty="0"/>
              <a:t>卷積神經網絡</a:t>
            </a:r>
            <a:r>
              <a:rPr lang="en-US" altLang="zh-TW" dirty="0"/>
              <a:t>(Convolutional Neural Network)</a:t>
            </a:r>
            <a:r>
              <a:rPr lang="zh-TW" altLang="en-US" dirty="0"/>
              <a:t>簡稱</a:t>
            </a:r>
            <a:r>
              <a:rPr lang="en-US" altLang="zh-TW" dirty="0"/>
              <a:t>CNN</a:t>
            </a:r>
            <a:endParaRPr lang="zh-TW" altLang="en-US" sz="6000" dirty="0">
              <a:latin typeface="Microsoft JhengHei UI" panose="020B0604030504040204" pitchFamily="34" charset="-120"/>
              <a:ea typeface="Microsoft JhengHei UI" panose="020B0604030504040204" pitchFamily="34" charset="-120"/>
            </a:endParaRPr>
          </a:p>
        </p:txBody>
      </p:sp>
      <p:sp>
        <p:nvSpPr>
          <p:cNvPr id="3" name="文字方塊 2">
            <a:extLst>
              <a:ext uri="{FF2B5EF4-FFF2-40B4-BE49-F238E27FC236}">
                <a16:creationId xmlns:a16="http://schemas.microsoft.com/office/drawing/2014/main" id="{82C94B1B-6872-4A42-9C56-872062FC21E4}"/>
              </a:ext>
            </a:extLst>
          </p:cNvPr>
          <p:cNvSpPr txBox="1"/>
          <p:nvPr/>
        </p:nvSpPr>
        <p:spPr>
          <a:xfrm>
            <a:off x="3535052" y="6108569"/>
            <a:ext cx="65987" cy="369332"/>
          </a:xfrm>
          <a:prstGeom prst="rect">
            <a:avLst/>
          </a:prstGeom>
          <a:noFill/>
        </p:spPr>
        <p:txBody>
          <a:bodyPr wrap="square" rtlCol="0">
            <a:spAutoFit/>
          </a:bodyPr>
          <a:lstStyle/>
          <a:p>
            <a:endParaRPr lang="zh-TW" altLang="en-US"/>
          </a:p>
        </p:txBody>
      </p:sp>
      <p:sp>
        <p:nvSpPr>
          <p:cNvPr id="4" name="文字方塊 3">
            <a:extLst>
              <a:ext uri="{FF2B5EF4-FFF2-40B4-BE49-F238E27FC236}">
                <a16:creationId xmlns:a16="http://schemas.microsoft.com/office/drawing/2014/main" id="{9644660A-5A74-47E7-A0EE-8C3AF5650062}"/>
              </a:ext>
            </a:extLst>
          </p:cNvPr>
          <p:cNvSpPr txBox="1"/>
          <p:nvPr/>
        </p:nvSpPr>
        <p:spPr>
          <a:xfrm>
            <a:off x="852119" y="5934660"/>
            <a:ext cx="11479425" cy="923330"/>
          </a:xfrm>
          <a:prstGeom prst="rect">
            <a:avLst/>
          </a:prstGeom>
          <a:noFill/>
        </p:spPr>
        <p:txBody>
          <a:bodyPr wrap="none" rtlCol="0">
            <a:spAutoFit/>
          </a:bodyPr>
          <a:lstStyle/>
          <a:p>
            <a:r>
              <a:rPr lang="zh-TW" altLang="en-US" dirty="0"/>
              <a:t>推薦影片：</a:t>
            </a:r>
            <a:r>
              <a:rPr lang="en-US" altLang="zh-TW" dirty="0">
                <a:hlinkClick r:id="rId4"/>
              </a:rPr>
              <a:t>https://www.youtube.com/watch?v=aircAruvnKk</a:t>
            </a:r>
            <a:endParaRPr lang="en-US" altLang="zh-TW" dirty="0"/>
          </a:p>
          <a:p>
            <a:r>
              <a:rPr lang="en-US" altLang="zh-TW" dirty="0" err="1"/>
              <a:t>Alexnet</a:t>
            </a:r>
            <a:r>
              <a:rPr lang="zh-TW" altLang="en-US" dirty="0"/>
              <a:t>：</a:t>
            </a:r>
            <a:r>
              <a:rPr lang="en-US" altLang="zh-TW" dirty="0">
                <a:hlinkClick r:id="rId5"/>
              </a:rPr>
              <a:t>http://vision.stanford.edu/teaching/cs231b_spring1415/slides/alexnet_tugce_kyunghee.pdf</a:t>
            </a:r>
            <a:endParaRPr lang="en-US" altLang="zh-TW" dirty="0"/>
          </a:p>
          <a:p>
            <a:endParaRPr lang="en-US" altLang="zh-TW" dirty="0"/>
          </a:p>
        </p:txBody>
      </p:sp>
    </p:spTree>
    <p:extLst>
      <p:ext uri="{BB962C8B-B14F-4D97-AF65-F5344CB8AC3E}">
        <p14:creationId xmlns:p14="http://schemas.microsoft.com/office/powerpoint/2010/main" val="5778437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3" name="文字方塊 2">
            <a:extLst>
              <a:ext uri="{FF2B5EF4-FFF2-40B4-BE49-F238E27FC236}">
                <a16:creationId xmlns:a16="http://schemas.microsoft.com/office/drawing/2014/main" id="{82C94B1B-6872-4A42-9C56-872062FC21E4}"/>
              </a:ext>
            </a:extLst>
          </p:cNvPr>
          <p:cNvSpPr txBox="1"/>
          <p:nvPr/>
        </p:nvSpPr>
        <p:spPr>
          <a:xfrm>
            <a:off x="3535052" y="6108569"/>
            <a:ext cx="65987" cy="369332"/>
          </a:xfrm>
          <a:prstGeom prst="rect">
            <a:avLst/>
          </a:prstGeom>
          <a:noFill/>
        </p:spPr>
        <p:txBody>
          <a:bodyPr wrap="square" rtlCol="0">
            <a:spAutoFit/>
          </a:bodyPr>
          <a:lstStyle/>
          <a:p>
            <a:endParaRPr lang="zh-TW" altLang="en-US"/>
          </a:p>
        </p:txBody>
      </p:sp>
      <p:sp>
        <p:nvSpPr>
          <p:cNvPr id="4" name="文字方塊 3">
            <a:extLst>
              <a:ext uri="{FF2B5EF4-FFF2-40B4-BE49-F238E27FC236}">
                <a16:creationId xmlns:a16="http://schemas.microsoft.com/office/drawing/2014/main" id="{9644660A-5A74-47E7-A0EE-8C3AF5650062}"/>
              </a:ext>
            </a:extLst>
          </p:cNvPr>
          <p:cNvSpPr txBox="1"/>
          <p:nvPr/>
        </p:nvSpPr>
        <p:spPr>
          <a:xfrm>
            <a:off x="2508319" y="6344785"/>
            <a:ext cx="7175362" cy="646331"/>
          </a:xfrm>
          <a:prstGeom prst="rect">
            <a:avLst/>
          </a:prstGeom>
          <a:noFill/>
        </p:spPr>
        <p:txBody>
          <a:bodyPr wrap="none" rtlCol="0">
            <a:spAutoFit/>
          </a:bodyPr>
          <a:lstStyle/>
          <a:p>
            <a:r>
              <a:rPr lang="en-US" altLang="zh-TW" dirty="0">
                <a:hlinkClick r:id="rId4"/>
              </a:rPr>
              <a:t>https://cs.stanford.edu/people/karpathy/convnetjs/index.html</a:t>
            </a:r>
            <a:endParaRPr lang="en-US" altLang="zh-TW" dirty="0"/>
          </a:p>
          <a:p>
            <a:endParaRPr lang="en-US" altLang="zh-TW" dirty="0"/>
          </a:p>
        </p:txBody>
      </p:sp>
      <p:sp>
        <p:nvSpPr>
          <p:cNvPr id="7" name="標題 6">
            <a:extLst>
              <a:ext uri="{FF2B5EF4-FFF2-40B4-BE49-F238E27FC236}">
                <a16:creationId xmlns:a16="http://schemas.microsoft.com/office/drawing/2014/main" id="{44468318-B374-4904-ACE8-459C8DE9D3A2}"/>
              </a:ext>
            </a:extLst>
          </p:cNvPr>
          <p:cNvSpPr>
            <a:spLocks noGrp="1"/>
          </p:cNvSpPr>
          <p:nvPr>
            <p:ph type="ctrTitle"/>
          </p:nvPr>
        </p:nvSpPr>
        <p:spPr/>
        <p:txBody>
          <a:bodyPr/>
          <a:lstStyle/>
          <a:p>
            <a:endParaRPr lang="zh-TW" altLang="en-US"/>
          </a:p>
        </p:txBody>
      </p:sp>
      <p:pic>
        <p:nvPicPr>
          <p:cNvPr id="8" name="圖片 7">
            <a:extLst>
              <a:ext uri="{FF2B5EF4-FFF2-40B4-BE49-F238E27FC236}">
                <a16:creationId xmlns:a16="http://schemas.microsoft.com/office/drawing/2014/main" id="{76114F27-BD61-411D-AF7D-2D8FE1089AD9}"/>
              </a:ext>
            </a:extLst>
          </p:cNvPr>
          <p:cNvPicPr>
            <a:picLocks noChangeAspect="1"/>
          </p:cNvPicPr>
          <p:nvPr/>
        </p:nvPicPr>
        <p:blipFill>
          <a:blip r:embed="rId5"/>
          <a:stretch>
            <a:fillRect/>
          </a:stretch>
        </p:blipFill>
        <p:spPr>
          <a:xfrm>
            <a:off x="1009867" y="237309"/>
            <a:ext cx="9866525" cy="6055926"/>
          </a:xfrm>
          <a:prstGeom prst="rect">
            <a:avLst/>
          </a:prstGeom>
        </p:spPr>
      </p:pic>
    </p:spTree>
    <p:extLst>
      <p:ext uri="{BB962C8B-B14F-4D97-AF65-F5344CB8AC3E}">
        <p14:creationId xmlns:p14="http://schemas.microsoft.com/office/powerpoint/2010/main" val="24668024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0477499" cy="5693866"/>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CNN</a:t>
            </a:r>
            <a:r>
              <a:rPr lang="zh-TW" altLang="en-US" sz="2800" dirty="0">
                <a:latin typeface="微軟正黑體" panose="020B0604030504040204" pitchFamily="34" charset="-120"/>
                <a:ea typeface="微軟正黑體" panose="020B0604030504040204" pitchFamily="34" charset="-120"/>
              </a:rPr>
              <a:t>是所有深度學習課程、書籍必教的模型</a:t>
            </a:r>
            <a:r>
              <a:rPr lang="en-US" altLang="zh-TW" sz="2800" dirty="0">
                <a:latin typeface="微軟正黑體" panose="020B0604030504040204" pitchFamily="34" charset="-120"/>
                <a:ea typeface="微軟正黑體" panose="020B0604030504040204" pitchFamily="34" charset="-120"/>
              </a:rPr>
              <a:t>(Model)</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CNN</a:t>
            </a:r>
            <a:r>
              <a:rPr lang="zh-TW" altLang="en-US" sz="2800" dirty="0">
                <a:latin typeface="微軟正黑體" panose="020B0604030504040204" pitchFamily="34" charset="-120"/>
                <a:ea typeface="微軟正黑體" panose="020B0604030504040204" pitchFamily="34" charset="-120"/>
              </a:rPr>
              <a:t>在影像識別方面的威力非常強大，許多影樣辨識的模型也都是以</a:t>
            </a:r>
            <a:r>
              <a:rPr lang="en-US" altLang="zh-TW" sz="2800" dirty="0">
                <a:latin typeface="微軟正黑體" panose="020B0604030504040204" pitchFamily="34" charset="-120"/>
                <a:ea typeface="微軟正黑體" panose="020B0604030504040204" pitchFamily="34" charset="-120"/>
              </a:rPr>
              <a:t>CNN</a:t>
            </a:r>
            <a:r>
              <a:rPr lang="zh-TW" altLang="en-US" sz="2800" dirty="0">
                <a:latin typeface="微軟正黑體" panose="020B0604030504040204" pitchFamily="34" charset="-120"/>
                <a:ea typeface="微軟正黑體" panose="020B0604030504040204" pitchFamily="34" charset="-120"/>
              </a:rPr>
              <a:t>的架構為基礎去做延伸。</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CNN</a:t>
            </a:r>
            <a:r>
              <a:rPr lang="zh-TW" altLang="en-US" sz="2800" dirty="0">
                <a:latin typeface="微軟正黑體" panose="020B0604030504040204" pitchFamily="34" charset="-120"/>
                <a:ea typeface="微軟正黑體" panose="020B0604030504040204" pitchFamily="34" charset="-120"/>
              </a:rPr>
              <a:t>的概念圖如下：</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圖片經過各兩次的</a:t>
            </a:r>
            <a:r>
              <a:rPr lang="en-US" altLang="zh-TW" sz="2800" dirty="0">
                <a:latin typeface="微軟正黑體" panose="020B0604030504040204" pitchFamily="34" charset="-120"/>
                <a:ea typeface="微軟正黑體" panose="020B0604030504040204" pitchFamily="34" charset="-120"/>
              </a:rPr>
              <a:t>Convolution, Pooling, Fully Connected</a:t>
            </a:r>
            <a:r>
              <a:rPr lang="zh-TW" altLang="en-US" sz="2800" dirty="0">
                <a:latin typeface="微軟正黑體" panose="020B0604030504040204" pitchFamily="34" charset="-120"/>
                <a:ea typeface="微軟正黑體" panose="020B0604030504040204" pitchFamily="34" charset="-120"/>
              </a:rPr>
              <a:t>就是</a:t>
            </a:r>
            <a:r>
              <a:rPr lang="en-US" altLang="zh-TW" sz="2800" dirty="0">
                <a:latin typeface="微軟正黑體" panose="020B0604030504040204" pitchFamily="34" charset="-120"/>
                <a:ea typeface="微軟正黑體" panose="020B0604030504040204" pitchFamily="34" charset="-120"/>
              </a:rPr>
              <a:t>CNN</a:t>
            </a:r>
            <a:r>
              <a:rPr lang="zh-TW" altLang="en-US" sz="2800" dirty="0">
                <a:latin typeface="微軟正黑體" panose="020B0604030504040204" pitchFamily="34" charset="-120"/>
                <a:ea typeface="微軟正黑體" panose="020B0604030504040204" pitchFamily="34" charset="-120"/>
              </a:rPr>
              <a:t>的架構了</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zh-TW" altLang="en-US" dirty="0"/>
              <a:t>卷積神經網絡</a:t>
            </a:r>
            <a:r>
              <a:rPr lang="en-US" altLang="zh-TW" dirty="0"/>
              <a:t>(C N N)</a:t>
            </a:r>
          </a:p>
        </p:txBody>
      </p:sp>
      <p:pic>
        <p:nvPicPr>
          <p:cNvPr id="7" name="圖片 6" descr="Image for post">
            <a:extLst>
              <a:ext uri="{FF2B5EF4-FFF2-40B4-BE49-F238E27FC236}">
                <a16:creationId xmlns:a16="http://schemas.microsoft.com/office/drawing/2014/main" id="{D1F1D3AC-5E63-4563-AC81-70E37E9F92C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282" y="3036659"/>
            <a:ext cx="8709978" cy="2630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14017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zh-TW" altLang="en-US" dirty="0"/>
              <a:t>卷積神經網絡</a:t>
            </a:r>
            <a:r>
              <a:rPr lang="en-US" altLang="zh-TW" dirty="0"/>
              <a:t>(C N N)</a:t>
            </a:r>
          </a:p>
        </p:txBody>
      </p:sp>
      <p:pic>
        <p:nvPicPr>
          <p:cNvPr id="6" name="圖片 5" descr="Image for post">
            <a:extLst>
              <a:ext uri="{FF2B5EF4-FFF2-40B4-BE49-F238E27FC236}">
                <a16:creationId xmlns:a16="http://schemas.microsoft.com/office/drawing/2014/main" id="{9790CBEA-DB84-4581-A31D-1B0D4A695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98624" y="1467484"/>
            <a:ext cx="9159876" cy="5032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43262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02935" y="1335077"/>
            <a:ext cx="12103365" cy="1815882"/>
          </a:xfrm>
          <a:prstGeom prst="rect">
            <a:avLst/>
          </a:prstGeom>
          <a:noFill/>
        </p:spPr>
        <p:txBody>
          <a:bodyPr wrap="square" rtlCol="0">
            <a:spAutoFit/>
          </a:bodyPr>
          <a:lstStyle/>
          <a:p>
            <a:pPr marL="514350" indent="-514350">
              <a:buAutoNum type="arabicPeriod"/>
            </a:pPr>
            <a:r>
              <a:rPr lang="en-US" altLang="zh-TW" sz="2800" dirty="0">
                <a:latin typeface="微軟正黑體" panose="020B0604030504040204" pitchFamily="34" charset="-120"/>
                <a:ea typeface="微軟正黑體" panose="020B0604030504040204" pitchFamily="34" charset="-120"/>
              </a:rPr>
              <a:t>Convolution Layer</a:t>
            </a:r>
            <a:r>
              <a:rPr lang="zh-TW" altLang="en-US" sz="2800" dirty="0">
                <a:latin typeface="微軟正黑體" panose="020B0604030504040204" pitchFamily="34" charset="-120"/>
                <a:ea typeface="微軟正黑體" panose="020B0604030504040204" pitchFamily="34" charset="-120"/>
              </a:rPr>
              <a:t>卷積層</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卷積運算就是將原始圖片的與特定的</a:t>
            </a:r>
            <a:r>
              <a:rPr lang="en-US" altLang="zh-TW" sz="2800" dirty="0">
                <a:latin typeface="微軟正黑體" panose="020B0604030504040204" pitchFamily="34" charset="-120"/>
                <a:ea typeface="微軟正黑體" panose="020B0604030504040204" pitchFamily="34" charset="-120"/>
              </a:rPr>
              <a:t>Feature Detector(filter)</a:t>
            </a:r>
            <a:r>
              <a:rPr lang="zh-TW" altLang="en-US" sz="2800" dirty="0">
                <a:latin typeface="微軟正黑體" panose="020B0604030504040204" pitchFamily="34" charset="-120"/>
                <a:ea typeface="微軟正黑體" panose="020B0604030504040204" pitchFamily="34" charset="-120"/>
              </a:rPr>
              <a:t>做卷積運算</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符號⊗</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，卷積運算就是將下圖兩個</a:t>
            </a:r>
            <a:r>
              <a:rPr lang="en-US" altLang="zh-TW" sz="2800" dirty="0">
                <a:latin typeface="微軟正黑體" panose="020B0604030504040204" pitchFamily="34" charset="-120"/>
                <a:ea typeface="微軟正黑體" panose="020B0604030504040204" pitchFamily="34" charset="-120"/>
              </a:rPr>
              <a:t>3x3</a:t>
            </a:r>
            <a:r>
              <a:rPr lang="zh-TW" altLang="en-US" sz="2800" dirty="0">
                <a:latin typeface="微軟正黑體" panose="020B0604030504040204" pitchFamily="34" charset="-120"/>
                <a:ea typeface="微軟正黑體" panose="020B0604030504040204" pitchFamily="34" charset="-120"/>
              </a:rPr>
              <a:t>的矩陣作相乘後再相加，</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以下圖為例 </a:t>
            </a:r>
            <a:r>
              <a:rPr lang="en-US" altLang="zh-TW" sz="2800" dirty="0">
                <a:latin typeface="微軟正黑體" panose="020B0604030504040204" pitchFamily="34" charset="-120"/>
                <a:ea typeface="微軟正黑體" panose="020B0604030504040204" pitchFamily="34" charset="-120"/>
              </a:rPr>
              <a:t>0*0 + 0*0 + 0*1+ 0*1 + 1 *0 + 0*0 + 0*0 + 0*1 + 0*1 =0</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zh-TW" altLang="en-US" dirty="0"/>
              <a:t>卷積神經網絡</a:t>
            </a:r>
            <a:r>
              <a:rPr lang="en-US" altLang="zh-TW" dirty="0"/>
              <a:t>(C N N)</a:t>
            </a:r>
          </a:p>
        </p:txBody>
      </p:sp>
      <p:pic>
        <p:nvPicPr>
          <p:cNvPr id="6" name="圖片 5" descr="Image for post">
            <a:extLst>
              <a:ext uri="{FF2B5EF4-FFF2-40B4-BE49-F238E27FC236}">
                <a16:creationId xmlns:a16="http://schemas.microsoft.com/office/drawing/2014/main" id="{69E5F26C-BC37-4F7B-8175-7B73F53427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53004" y="3326219"/>
            <a:ext cx="8001635" cy="34022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014900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0477499" cy="523220"/>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依序做完整張表</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zh-TW" altLang="en-US" dirty="0"/>
              <a:t>卷積神經網絡</a:t>
            </a:r>
            <a:r>
              <a:rPr lang="en-US" altLang="zh-TW" dirty="0"/>
              <a:t>(C N N)</a:t>
            </a:r>
          </a:p>
        </p:txBody>
      </p:sp>
      <p:pic>
        <p:nvPicPr>
          <p:cNvPr id="6" name="圖片 5" descr="Image for post">
            <a:extLst>
              <a:ext uri="{FF2B5EF4-FFF2-40B4-BE49-F238E27FC236}">
                <a16:creationId xmlns:a16="http://schemas.microsoft.com/office/drawing/2014/main" id="{F408F44A-A0BF-45EB-BFB7-889966E6FD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40484" y="1995805"/>
            <a:ext cx="9647556" cy="4214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739141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0477499" cy="1815882"/>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中間的</a:t>
            </a:r>
            <a:r>
              <a:rPr lang="en-US" altLang="zh-TW" sz="2800" dirty="0">
                <a:latin typeface="微軟正黑體" panose="020B0604030504040204" pitchFamily="34" charset="-120"/>
                <a:ea typeface="微軟正黑體" panose="020B0604030504040204" pitchFamily="34" charset="-120"/>
              </a:rPr>
              <a:t>Feature Detector(Filter)</a:t>
            </a:r>
            <a:r>
              <a:rPr lang="zh-TW" altLang="en-US" sz="2800" dirty="0">
                <a:latin typeface="微軟正黑體" panose="020B0604030504040204" pitchFamily="34" charset="-120"/>
                <a:ea typeface="微軟正黑體" panose="020B0604030504040204" pitchFamily="34" charset="-120"/>
              </a:rPr>
              <a:t>會隨機產生好幾種</a:t>
            </a:r>
            <a:r>
              <a:rPr lang="en-US" altLang="zh-TW" sz="2800" dirty="0">
                <a:latin typeface="微軟正黑體" panose="020B0604030504040204" pitchFamily="34" charset="-120"/>
                <a:ea typeface="微軟正黑體" panose="020B0604030504040204" pitchFamily="34" charset="-120"/>
              </a:rPr>
              <a:t>(ex:16</a:t>
            </a:r>
            <a:r>
              <a:rPr lang="zh-TW" altLang="en-US" sz="2800" dirty="0">
                <a:latin typeface="微軟正黑體" panose="020B0604030504040204" pitchFamily="34" charset="-120"/>
                <a:ea typeface="微軟正黑體" panose="020B0604030504040204" pitchFamily="34" charset="-120"/>
              </a:rPr>
              <a:t>種</a:t>
            </a:r>
            <a:r>
              <a:rPr lang="en-US" altLang="zh-TW" sz="28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Feature Detector</a:t>
            </a:r>
            <a:r>
              <a:rPr lang="zh-TW" altLang="en-US" sz="2800" dirty="0">
                <a:latin typeface="微軟正黑體" panose="020B0604030504040204" pitchFamily="34" charset="-120"/>
                <a:ea typeface="微軟正黑體" panose="020B0604030504040204" pitchFamily="34" charset="-120"/>
              </a:rPr>
              <a:t>的目的就是幫助我們萃取出圖片當中的一些特徵</a:t>
            </a:r>
            <a:r>
              <a:rPr lang="en-US" altLang="zh-TW" sz="2800" dirty="0">
                <a:latin typeface="微軟正黑體" panose="020B0604030504040204" pitchFamily="34" charset="-120"/>
                <a:ea typeface="微軟正黑體" panose="020B0604030504040204" pitchFamily="34" charset="-120"/>
              </a:rPr>
              <a:t>(ex:</a:t>
            </a:r>
            <a:r>
              <a:rPr lang="zh-TW" altLang="en-US" sz="2800" dirty="0">
                <a:latin typeface="微軟正黑體" panose="020B0604030504040204" pitchFamily="34" charset="-120"/>
                <a:ea typeface="微軟正黑體" panose="020B0604030504040204" pitchFamily="34" charset="-120"/>
              </a:rPr>
              <a:t>形狀</a:t>
            </a:r>
            <a:r>
              <a:rPr lang="en-US" altLang="zh-TW" sz="28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就像人的大腦在判斷這個圖片是什麼東西也是根據形狀來推測</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zh-TW" altLang="en-US" dirty="0"/>
              <a:t>卷積神經網絡</a:t>
            </a:r>
            <a:r>
              <a:rPr lang="en-US" altLang="zh-TW" dirty="0"/>
              <a:t>(C N N)</a:t>
            </a:r>
          </a:p>
        </p:txBody>
      </p:sp>
      <p:pic>
        <p:nvPicPr>
          <p:cNvPr id="6" name="圖片 5" descr="Image for post">
            <a:extLst>
              <a:ext uri="{FF2B5EF4-FFF2-40B4-BE49-F238E27FC236}">
                <a16:creationId xmlns:a16="http://schemas.microsoft.com/office/drawing/2014/main" id="{0FB6B64C-313C-4343-A716-D1192E9DCE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55824" y="3089016"/>
            <a:ext cx="7331075" cy="3525203"/>
          </a:xfrm>
          <a:prstGeom prst="rect">
            <a:avLst/>
          </a:prstGeom>
          <a:noFill/>
          <a:ln>
            <a:solidFill>
              <a:schemeClr val="accent1"/>
            </a:solidFill>
          </a:ln>
        </p:spPr>
      </p:pic>
    </p:spTree>
    <p:extLst>
      <p:ext uri="{BB962C8B-B14F-4D97-AF65-F5344CB8AC3E}">
        <p14:creationId xmlns:p14="http://schemas.microsoft.com/office/powerpoint/2010/main" val="32326251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0477499" cy="523220"/>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利用</a:t>
            </a:r>
            <a:r>
              <a:rPr lang="en-US" altLang="zh-TW" sz="2800" dirty="0">
                <a:latin typeface="微軟正黑體" panose="020B0604030504040204" pitchFamily="34" charset="-120"/>
                <a:ea typeface="微軟正黑體" panose="020B0604030504040204" pitchFamily="34" charset="-120"/>
              </a:rPr>
              <a:t>Feature Detector</a:t>
            </a:r>
            <a:r>
              <a:rPr lang="zh-TW" altLang="en-US" sz="2800" dirty="0">
                <a:latin typeface="微軟正黑體" panose="020B0604030504040204" pitchFamily="34" charset="-120"/>
                <a:ea typeface="微軟正黑體" panose="020B0604030504040204" pitchFamily="34" charset="-120"/>
              </a:rPr>
              <a:t>萃取出物體的邊界</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zh-TW" altLang="en-US" dirty="0"/>
              <a:t>卷積神經網絡</a:t>
            </a:r>
            <a:r>
              <a:rPr lang="en-US" altLang="zh-TW" dirty="0"/>
              <a:t>(C N N)</a:t>
            </a:r>
          </a:p>
        </p:txBody>
      </p:sp>
      <p:pic>
        <p:nvPicPr>
          <p:cNvPr id="6" name="圖片 5" descr="Image for post">
            <a:extLst>
              <a:ext uri="{FF2B5EF4-FFF2-40B4-BE49-F238E27FC236}">
                <a16:creationId xmlns:a16="http://schemas.microsoft.com/office/drawing/2014/main" id="{981CECAD-9CBC-49A2-9D2F-E93AA3631AF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0504" y="2164405"/>
            <a:ext cx="9891396" cy="38458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081270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345455" y="2118360"/>
            <a:ext cx="8926305" cy="3329581"/>
          </a:xfrm>
        </p:spPr>
        <p:txBody>
          <a:bodyPr rtlCol="0">
            <a:noAutofit/>
          </a:bodyPr>
          <a:lstStyle/>
          <a:p>
            <a:r>
              <a:rPr lang="zh-TW" altLang="en-US" sz="6000" dirty="0"/>
              <a:t>機器學習 </a:t>
            </a:r>
            <a:br>
              <a:rPr lang="en-US" altLang="zh-TW" sz="6000" dirty="0"/>
            </a:br>
            <a:r>
              <a:rPr lang="en-US" altLang="zh-TW" sz="6000" dirty="0"/>
              <a:t>Machine Learning</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965010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0477499" cy="523220"/>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使用</a:t>
            </a:r>
            <a:r>
              <a:rPr lang="en-US" altLang="zh-TW" sz="2800" dirty="0" err="1">
                <a:latin typeface="微軟正黑體" panose="020B0604030504040204" pitchFamily="34" charset="-120"/>
                <a:ea typeface="微軟正黑體" panose="020B0604030504040204" pitchFamily="34" charset="-120"/>
              </a:rPr>
              <a:t>Relu</a:t>
            </a:r>
            <a:r>
              <a:rPr lang="zh-TW" altLang="en-US" sz="2800" dirty="0">
                <a:latin typeface="微軟正黑體" panose="020B0604030504040204" pitchFamily="34" charset="-120"/>
                <a:ea typeface="微軟正黑體" panose="020B0604030504040204" pitchFamily="34" charset="-120"/>
              </a:rPr>
              <a:t>函數去掉負值，更能淬煉出物體的形狀</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zh-TW" altLang="en-US" dirty="0"/>
              <a:t>卷積神經網絡</a:t>
            </a:r>
            <a:r>
              <a:rPr lang="en-US" altLang="zh-TW" dirty="0"/>
              <a:t>(C N N)</a:t>
            </a:r>
          </a:p>
        </p:txBody>
      </p:sp>
      <p:pic>
        <p:nvPicPr>
          <p:cNvPr id="6" name="圖片 5" descr="Image for post">
            <a:extLst>
              <a:ext uri="{FF2B5EF4-FFF2-40B4-BE49-F238E27FC236}">
                <a16:creationId xmlns:a16="http://schemas.microsoft.com/office/drawing/2014/main" id="{B3E141FF-79E1-4F78-888C-6107773F9E5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804" y="2264449"/>
            <a:ext cx="5768976" cy="2360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圖片 6" descr="Image for post">
            <a:extLst>
              <a:ext uri="{FF2B5EF4-FFF2-40B4-BE49-F238E27FC236}">
                <a16:creationId xmlns:a16="http://schemas.microsoft.com/office/drawing/2014/main" id="{5B097181-9556-4162-BF1A-B22CD422881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8772" y="2264449"/>
            <a:ext cx="2334895" cy="1564640"/>
          </a:xfrm>
          <a:prstGeom prst="rect">
            <a:avLst/>
          </a:prstGeom>
          <a:noFill/>
          <a:ln>
            <a:solidFill>
              <a:schemeClr val="accent1"/>
            </a:solidFill>
          </a:ln>
        </p:spPr>
      </p:pic>
      <p:pic>
        <p:nvPicPr>
          <p:cNvPr id="8" name="圖片 7" descr="Image for post">
            <a:extLst>
              <a:ext uri="{FF2B5EF4-FFF2-40B4-BE49-F238E27FC236}">
                <a16:creationId xmlns:a16="http://schemas.microsoft.com/office/drawing/2014/main" id="{1C9AAB31-3F94-48A0-A5D4-9E09B86C801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2446" y="2264449"/>
            <a:ext cx="2317750" cy="1583690"/>
          </a:xfrm>
          <a:prstGeom prst="rect">
            <a:avLst/>
          </a:prstGeom>
          <a:noFill/>
          <a:ln>
            <a:solidFill>
              <a:schemeClr val="accent1"/>
            </a:solidFill>
          </a:ln>
        </p:spPr>
      </p:pic>
      <p:pic>
        <p:nvPicPr>
          <p:cNvPr id="9" name="圖片 8" descr="Image for post">
            <a:extLst>
              <a:ext uri="{FF2B5EF4-FFF2-40B4-BE49-F238E27FC236}">
                <a16:creationId xmlns:a16="http://schemas.microsoft.com/office/drawing/2014/main" id="{7ACF9C35-F161-4233-8B56-4D8F0A40F5C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688772" y="4821901"/>
            <a:ext cx="5274310" cy="1758950"/>
          </a:xfrm>
          <a:prstGeom prst="rect">
            <a:avLst/>
          </a:prstGeom>
          <a:noFill/>
          <a:ln>
            <a:solidFill>
              <a:schemeClr val="accent1"/>
            </a:solidFill>
          </a:ln>
        </p:spPr>
      </p:pic>
      <p:sp>
        <p:nvSpPr>
          <p:cNvPr id="2" name="矩形 1">
            <a:extLst>
              <a:ext uri="{FF2B5EF4-FFF2-40B4-BE49-F238E27FC236}">
                <a16:creationId xmlns:a16="http://schemas.microsoft.com/office/drawing/2014/main" id="{85EB1BA2-83AD-41CF-989F-20D2CA103362}"/>
              </a:ext>
            </a:extLst>
          </p:cNvPr>
          <p:cNvSpPr/>
          <p:nvPr/>
        </p:nvSpPr>
        <p:spPr>
          <a:xfrm>
            <a:off x="6870482" y="4349541"/>
            <a:ext cx="1620957" cy="523220"/>
          </a:xfrm>
          <a:prstGeom prst="rect">
            <a:avLst/>
          </a:prstGeom>
        </p:spPr>
        <p:txBody>
          <a:bodyPr wrap="none">
            <a:spAutoFit/>
          </a:bodyPr>
          <a:lstStyle/>
          <a:p>
            <a:pPr algn="just">
              <a:spcAft>
                <a:spcPts val="0"/>
              </a:spcAft>
            </a:pPr>
            <a:r>
              <a:rPr lang="zh-TW" altLang="zh-TW" sz="2800" kern="100" dirty="0">
                <a:latin typeface="微軟正黑體" panose="020B0604030504040204" pitchFamily="34" charset="-120"/>
                <a:ea typeface="微軟正黑體" panose="020B0604030504040204" pitchFamily="34" charset="-120"/>
                <a:cs typeface="Times New Roman" panose="02020603050405020304" pitchFamily="18" charset="0"/>
              </a:rPr>
              <a:t>其他函數</a:t>
            </a:r>
          </a:p>
        </p:txBody>
      </p:sp>
    </p:spTree>
    <p:extLst>
      <p:ext uri="{BB962C8B-B14F-4D97-AF65-F5344CB8AC3E}">
        <p14:creationId xmlns:p14="http://schemas.microsoft.com/office/powerpoint/2010/main" val="10976496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857251" y="1367283"/>
            <a:ext cx="11280405" cy="2246769"/>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２．</a:t>
            </a:r>
            <a:r>
              <a:rPr lang="en-US" altLang="zh-TW" sz="2800" dirty="0">
                <a:latin typeface="微軟正黑體" panose="020B0604030504040204" pitchFamily="34" charset="-120"/>
                <a:ea typeface="微軟正黑體" panose="020B0604030504040204" pitchFamily="34" charset="-120"/>
              </a:rPr>
              <a:t>Pooling Layer </a:t>
            </a:r>
            <a:r>
              <a:rPr lang="zh-TW" altLang="en-US" sz="2800" dirty="0">
                <a:latin typeface="微軟正黑體" panose="020B0604030504040204" pitchFamily="34" charset="-120"/>
                <a:ea typeface="微軟正黑體" panose="020B0604030504040204" pitchFamily="34" charset="-120"/>
              </a:rPr>
              <a:t>池化層</a:t>
            </a:r>
            <a:endParaRPr lang="en-US" altLang="zh-TW" sz="2800" dirty="0">
              <a:latin typeface="微軟正黑體" panose="020B0604030504040204" pitchFamily="34" charset="-120"/>
              <a:ea typeface="微軟正黑體" panose="020B0604030504040204" pitchFamily="34" charset="-120"/>
            </a:endParaRPr>
          </a:p>
          <a:p>
            <a:pPr marL="541338" indent="-541338"/>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在</a:t>
            </a:r>
            <a:r>
              <a:rPr lang="en-US" altLang="zh-TW" sz="2800" dirty="0">
                <a:latin typeface="微軟正黑體" panose="020B0604030504040204" pitchFamily="34" charset="-120"/>
                <a:ea typeface="微軟正黑體" panose="020B0604030504040204" pitchFamily="34" charset="-120"/>
              </a:rPr>
              <a:t>Pooling Layer</a:t>
            </a:r>
            <a:r>
              <a:rPr lang="zh-TW" altLang="en-US" sz="2800" dirty="0">
                <a:latin typeface="微軟正黑體" panose="020B0604030504040204" pitchFamily="34" charset="-120"/>
                <a:ea typeface="微軟正黑體" panose="020B0604030504040204" pitchFamily="34" charset="-120"/>
              </a:rPr>
              <a:t>這邊主要是採用</a:t>
            </a:r>
            <a:r>
              <a:rPr lang="en-US" altLang="zh-TW" sz="2800" dirty="0">
                <a:latin typeface="微軟正黑體" panose="020B0604030504040204" pitchFamily="34" charset="-120"/>
                <a:ea typeface="微軟正黑體" panose="020B0604030504040204" pitchFamily="34" charset="-120"/>
              </a:rPr>
              <a:t>Max Pooling</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Max Pooling</a:t>
            </a:r>
            <a:r>
              <a:rPr lang="zh-TW" altLang="en-US" sz="2800" dirty="0">
                <a:latin typeface="微軟正黑體" panose="020B0604030504040204" pitchFamily="34" charset="-120"/>
                <a:ea typeface="微軟正黑體" panose="020B0604030504040204" pitchFamily="34" charset="-120"/>
              </a:rPr>
              <a:t>的概念很簡單只要挑出矩陣當中的最大值就好，</a:t>
            </a:r>
            <a:r>
              <a:rPr lang="en-US" altLang="zh-TW" sz="2800" dirty="0">
                <a:latin typeface="微軟正黑體" panose="020B0604030504040204" pitchFamily="34" charset="-120"/>
                <a:ea typeface="微軟正黑體" panose="020B0604030504040204" pitchFamily="34" charset="-120"/>
              </a:rPr>
              <a:t>Max Pooling</a:t>
            </a:r>
            <a:r>
              <a:rPr lang="zh-TW" altLang="en-US" sz="2800" dirty="0">
                <a:latin typeface="微軟正黑體" panose="020B0604030504040204" pitchFamily="34" charset="-120"/>
                <a:ea typeface="微軟正黑體" panose="020B0604030504040204" pitchFamily="34" charset="-120"/>
              </a:rPr>
              <a:t>主要的好處是當圖片整個平移幾個</a:t>
            </a:r>
            <a:r>
              <a:rPr lang="en-US" altLang="zh-TW" sz="2800" dirty="0">
                <a:latin typeface="微軟正黑體" panose="020B0604030504040204" pitchFamily="34" charset="-120"/>
                <a:ea typeface="微軟正黑體" panose="020B0604030504040204" pitchFamily="34" charset="-120"/>
              </a:rPr>
              <a:t>Pixel</a:t>
            </a:r>
            <a:r>
              <a:rPr lang="zh-TW" altLang="en-US" sz="2800" dirty="0">
                <a:latin typeface="微軟正黑體" panose="020B0604030504040204" pitchFamily="34" charset="-120"/>
                <a:ea typeface="微軟正黑體" panose="020B0604030504040204" pitchFamily="34" charset="-120"/>
              </a:rPr>
              <a:t>的話對判斷上完全不會造成影響，以及有很好的抗雜訊功能。</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zh-TW" altLang="en-US" dirty="0"/>
              <a:t>卷積神經網絡</a:t>
            </a:r>
            <a:r>
              <a:rPr lang="en-US" altLang="zh-TW" dirty="0"/>
              <a:t>(C N N)</a:t>
            </a:r>
          </a:p>
        </p:txBody>
      </p:sp>
      <p:pic>
        <p:nvPicPr>
          <p:cNvPr id="7" name="圖片 6" descr="Image for post">
            <a:extLst>
              <a:ext uri="{FF2B5EF4-FFF2-40B4-BE49-F238E27FC236}">
                <a16:creationId xmlns:a16="http://schemas.microsoft.com/office/drawing/2014/main" id="{030D81CC-9A10-47FC-A4ED-6C5249AF89B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51" y="3760558"/>
            <a:ext cx="5624830" cy="1984921"/>
          </a:xfrm>
          <a:prstGeom prst="rect">
            <a:avLst/>
          </a:prstGeom>
          <a:noFill/>
          <a:ln>
            <a:solidFill>
              <a:schemeClr val="accent1"/>
            </a:solidFill>
          </a:ln>
        </p:spPr>
      </p:pic>
      <p:pic>
        <p:nvPicPr>
          <p:cNvPr id="8" name="圖片 7" descr="Image for post">
            <a:extLst>
              <a:ext uri="{FF2B5EF4-FFF2-40B4-BE49-F238E27FC236}">
                <a16:creationId xmlns:a16="http://schemas.microsoft.com/office/drawing/2014/main" id="{DC3201A6-2316-40FA-98B2-4F37EF41445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1273" y="4638347"/>
            <a:ext cx="5411474" cy="1984921"/>
          </a:xfrm>
          <a:prstGeom prst="rect">
            <a:avLst/>
          </a:prstGeom>
          <a:noFill/>
          <a:ln>
            <a:solidFill>
              <a:schemeClr val="accent1"/>
            </a:solidFill>
          </a:ln>
        </p:spPr>
      </p:pic>
    </p:spTree>
    <p:extLst>
      <p:ext uri="{BB962C8B-B14F-4D97-AF65-F5344CB8AC3E}">
        <p14:creationId xmlns:p14="http://schemas.microsoft.com/office/powerpoint/2010/main" val="493165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11595" y="1396037"/>
            <a:ext cx="10533645" cy="1384995"/>
          </a:xfrm>
          <a:prstGeom prst="rect">
            <a:avLst/>
          </a:prstGeom>
          <a:noFill/>
        </p:spPr>
        <p:txBody>
          <a:bodyPr wrap="square" rtlCol="0">
            <a:spAutoFit/>
          </a:bodyPr>
          <a:lstStyle/>
          <a:p>
            <a:pPr marL="541338" indent="-541338"/>
            <a:r>
              <a:rPr lang="zh-TW" altLang="en-US" sz="2800" dirty="0">
                <a:latin typeface="微軟正黑體" panose="020B0604030504040204" pitchFamily="34" charset="-120"/>
                <a:ea typeface="微軟正黑體" panose="020B0604030504040204" pitchFamily="34" charset="-120"/>
              </a:rPr>
              <a:t>３．</a:t>
            </a:r>
            <a:r>
              <a:rPr lang="en-US" altLang="zh-TW" sz="2800" dirty="0">
                <a:latin typeface="微軟正黑體" panose="020B0604030504040204" pitchFamily="34" charset="-120"/>
                <a:ea typeface="微軟正黑體" panose="020B0604030504040204" pitchFamily="34" charset="-120"/>
              </a:rPr>
              <a:t>Fully Connected Layer </a:t>
            </a:r>
            <a:r>
              <a:rPr lang="zh-TW" altLang="en-US" sz="2800" dirty="0">
                <a:latin typeface="微軟正黑體" panose="020B0604030504040204" pitchFamily="34" charset="-120"/>
                <a:ea typeface="微軟正黑體" panose="020B0604030504040204" pitchFamily="34" charset="-120"/>
              </a:rPr>
              <a:t>全連接層</a:t>
            </a:r>
            <a:endParaRPr lang="en-US" altLang="zh-TW" sz="2800" dirty="0">
              <a:latin typeface="微軟正黑體" panose="020B0604030504040204" pitchFamily="34" charset="-120"/>
              <a:ea typeface="微軟正黑體" panose="020B0604030504040204" pitchFamily="34" charset="-120"/>
            </a:endParaRPr>
          </a:p>
          <a:p>
            <a:pPr marL="449263" indent="-449263"/>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基本上全連接層的部分就是將之前的結果平坦化之後接到最基本的神經網絡了</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zh-TW" altLang="en-US" dirty="0"/>
              <a:t>卷積神經網絡</a:t>
            </a:r>
            <a:r>
              <a:rPr lang="en-US" altLang="zh-TW" dirty="0"/>
              <a:t>(C N N)</a:t>
            </a:r>
          </a:p>
        </p:txBody>
      </p:sp>
      <p:pic>
        <p:nvPicPr>
          <p:cNvPr id="6" name="圖片 5" descr="Image for post">
            <a:extLst>
              <a:ext uri="{FF2B5EF4-FFF2-40B4-BE49-F238E27FC236}">
                <a16:creationId xmlns:a16="http://schemas.microsoft.com/office/drawing/2014/main" id="{0B9E26DB-57E2-40B5-B488-1D69655AFE5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317" y="2956292"/>
            <a:ext cx="5290503" cy="2841626"/>
          </a:xfrm>
          <a:prstGeom prst="rect">
            <a:avLst/>
          </a:prstGeom>
          <a:noFill/>
          <a:ln>
            <a:solidFill>
              <a:schemeClr val="accent1"/>
            </a:solidFill>
          </a:ln>
        </p:spPr>
      </p:pic>
      <p:pic>
        <p:nvPicPr>
          <p:cNvPr id="9" name="圖片 8" descr="Image for post">
            <a:extLst>
              <a:ext uri="{FF2B5EF4-FFF2-40B4-BE49-F238E27FC236}">
                <a16:creationId xmlns:a16="http://schemas.microsoft.com/office/drawing/2014/main" id="{F26075F2-DE63-42EE-B959-9681BB51B4B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2242" y="2956292"/>
            <a:ext cx="5090158" cy="2902636"/>
          </a:xfrm>
          <a:prstGeom prst="rect">
            <a:avLst/>
          </a:prstGeom>
          <a:noFill/>
          <a:ln>
            <a:solidFill>
              <a:schemeClr val="accent1"/>
            </a:solidFill>
          </a:ln>
        </p:spPr>
      </p:pic>
    </p:spTree>
    <p:extLst>
      <p:ext uri="{BB962C8B-B14F-4D97-AF65-F5344CB8AC3E}">
        <p14:creationId xmlns:p14="http://schemas.microsoft.com/office/powerpoint/2010/main" val="28591254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852119" y="1517636"/>
            <a:ext cx="10663665" cy="3329581"/>
          </a:xfrm>
        </p:spPr>
        <p:txBody>
          <a:bodyPr rtlCol="0">
            <a:noAutofit/>
          </a:bodyPr>
          <a:lstStyle/>
          <a:p>
            <a:r>
              <a:rPr lang="zh-TW" altLang="en-US" dirty="0"/>
              <a:t>時間序列資料</a:t>
            </a:r>
            <a:r>
              <a:rPr lang="en-US" altLang="zh-TW" dirty="0"/>
              <a:t>: </a:t>
            </a:r>
            <a:br>
              <a:rPr lang="en-US" altLang="zh-TW" dirty="0"/>
            </a:br>
            <a:r>
              <a:rPr lang="en-US" altLang="zh-TW" dirty="0"/>
              <a:t>Recurrent Neural Network (RNN, LSTM) </a:t>
            </a:r>
            <a:endParaRPr lang="zh-TW" altLang="en-US" sz="6000" dirty="0">
              <a:latin typeface="Microsoft JhengHei UI" panose="020B0604030504040204" pitchFamily="34" charset="-120"/>
              <a:ea typeface="Microsoft JhengHei UI" panose="020B0604030504040204" pitchFamily="34" charset="-120"/>
            </a:endParaRPr>
          </a:p>
        </p:txBody>
      </p:sp>
      <p:sp>
        <p:nvSpPr>
          <p:cNvPr id="3" name="文字方塊 2">
            <a:extLst>
              <a:ext uri="{FF2B5EF4-FFF2-40B4-BE49-F238E27FC236}">
                <a16:creationId xmlns:a16="http://schemas.microsoft.com/office/drawing/2014/main" id="{82C94B1B-6872-4A42-9C56-872062FC21E4}"/>
              </a:ext>
            </a:extLst>
          </p:cNvPr>
          <p:cNvSpPr txBox="1"/>
          <p:nvPr/>
        </p:nvSpPr>
        <p:spPr>
          <a:xfrm>
            <a:off x="3535052" y="6108569"/>
            <a:ext cx="65987" cy="369332"/>
          </a:xfrm>
          <a:prstGeom prst="rect">
            <a:avLst/>
          </a:prstGeom>
          <a:noFill/>
        </p:spPr>
        <p:txBody>
          <a:bodyPr wrap="square" rtlCol="0">
            <a:spAutoFit/>
          </a:bodyPr>
          <a:lstStyle/>
          <a:p>
            <a:endParaRPr lang="zh-TW" altLang="en-US"/>
          </a:p>
        </p:txBody>
      </p:sp>
      <p:sp>
        <p:nvSpPr>
          <p:cNvPr id="4" name="文字方塊 3">
            <a:extLst>
              <a:ext uri="{FF2B5EF4-FFF2-40B4-BE49-F238E27FC236}">
                <a16:creationId xmlns:a16="http://schemas.microsoft.com/office/drawing/2014/main" id="{9644660A-5A74-47E7-A0EE-8C3AF5650062}"/>
              </a:ext>
            </a:extLst>
          </p:cNvPr>
          <p:cNvSpPr txBox="1"/>
          <p:nvPr/>
        </p:nvSpPr>
        <p:spPr>
          <a:xfrm>
            <a:off x="852119" y="5934660"/>
            <a:ext cx="7008650" cy="369332"/>
          </a:xfrm>
          <a:prstGeom prst="rect">
            <a:avLst/>
          </a:prstGeom>
          <a:noFill/>
        </p:spPr>
        <p:txBody>
          <a:bodyPr wrap="none" rtlCol="0">
            <a:spAutoFit/>
          </a:bodyPr>
          <a:lstStyle/>
          <a:p>
            <a:r>
              <a:rPr lang="zh-TW" altLang="en-US" dirty="0"/>
              <a:t>推薦影片：</a:t>
            </a:r>
            <a:r>
              <a:rPr lang="en-US" altLang="zh-TW" dirty="0">
                <a:hlinkClick r:id="rId4"/>
              </a:rPr>
              <a:t>https://www.youtube.com/watch?v=ftMq5ps503w</a:t>
            </a:r>
            <a:r>
              <a:rPr lang="zh-TW" altLang="en-US" dirty="0"/>
              <a:t> </a:t>
            </a:r>
            <a:endParaRPr lang="en-US" altLang="zh-TW" dirty="0"/>
          </a:p>
        </p:txBody>
      </p:sp>
    </p:spTree>
    <p:extLst>
      <p:ext uri="{BB962C8B-B14F-4D97-AF65-F5344CB8AC3E}">
        <p14:creationId xmlns:p14="http://schemas.microsoft.com/office/powerpoint/2010/main" val="7378782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3" name="文字方塊 2">
            <a:extLst>
              <a:ext uri="{FF2B5EF4-FFF2-40B4-BE49-F238E27FC236}">
                <a16:creationId xmlns:a16="http://schemas.microsoft.com/office/drawing/2014/main" id="{82C94B1B-6872-4A42-9C56-872062FC21E4}"/>
              </a:ext>
            </a:extLst>
          </p:cNvPr>
          <p:cNvSpPr txBox="1"/>
          <p:nvPr/>
        </p:nvSpPr>
        <p:spPr>
          <a:xfrm>
            <a:off x="3535052" y="6108569"/>
            <a:ext cx="65987" cy="369332"/>
          </a:xfrm>
          <a:prstGeom prst="rect">
            <a:avLst/>
          </a:prstGeom>
          <a:noFill/>
        </p:spPr>
        <p:txBody>
          <a:bodyPr wrap="square" rtlCol="0">
            <a:spAutoFit/>
          </a:bodyPr>
          <a:lstStyle/>
          <a:p>
            <a:endParaRPr lang="zh-TW" altLang="en-US"/>
          </a:p>
        </p:txBody>
      </p:sp>
      <p:sp>
        <p:nvSpPr>
          <p:cNvPr id="7" name="標題 6">
            <a:extLst>
              <a:ext uri="{FF2B5EF4-FFF2-40B4-BE49-F238E27FC236}">
                <a16:creationId xmlns:a16="http://schemas.microsoft.com/office/drawing/2014/main" id="{44468318-B374-4904-ACE8-459C8DE9D3A2}"/>
              </a:ext>
            </a:extLst>
          </p:cNvPr>
          <p:cNvSpPr>
            <a:spLocks noGrp="1"/>
          </p:cNvSpPr>
          <p:nvPr>
            <p:ph type="ctrTitle"/>
          </p:nvPr>
        </p:nvSpPr>
        <p:spPr/>
        <p:txBody>
          <a:bodyPr/>
          <a:lstStyle/>
          <a:p>
            <a:endParaRPr lang="zh-TW" altLang="en-US"/>
          </a:p>
        </p:txBody>
      </p:sp>
      <p:pic>
        <p:nvPicPr>
          <p:cNvPr id="2" name="圖片 1">
            <a:extLst>
              <a:ext uri="{FF2B5EF4-FFF2-40B4-BE49-F238E27FC236}">
                <a16:creationId xmlns:a16="http://schemas.microsoft.com/office/drawing/2014/main" id="{6AC30E56-F60D-45B2-B633-6D6BA2379CE0}"/>
              </a:ext>
            </a:extLst>
          </p:cNvPr>
          <p:cNvPicPr>
            <a:picLocks noChangeAspect="1"/>
          </p:cNvPicPr>
          <p:nvPr/>
        </p:nvPicPr>
        <p:blipFill>
          <a:blip r:embed="rId4"/>
          <a:stretch>
            <a:fillRect/>
          </a:stretch>
        </p:blipFill>
        <p:spPr>
          <a:xfrm>
            <a:off x="0" y="916719"/>
            <a:ext cx="11965070" cy="5561182"/>
          </a:xfrm>
          <a:prstGeom prst="rect">
            <a:avLst/>
          </a:prstGeom>
        </p:spPr>
      </p:pic>
      <p:sp>
        <p:nvSpPr>
          <p:cNvPr id="9" name="文字方塊 8">
            <a:extLst>
              <a:ext uri="{FF2B5EF4-FFF2-40B4-BE49-F238E27FC236}">
                <a16:creationId xmlns:a16="http://schemas.microsoft.com/office/drawing/2014/main" id="{8EBF1157-0F02-4D08-9590-B5680003901D}"/>
              </a:ext>
            </a:extLst>
          </p:cNvPr>
          <p:cNvSpPr txBox="1"/>
          <p:nvPr/>
        </p:nvSpPr>
        <p:spPr>
          <a:xfrm>
            <a:off x="4683062" y="6108869"/>
            <a:ext cx="7008650" cy="369332"/>
          </a:xfrm>
          <a:prstGeom prst="rect">
            <a:avLst/>
          </a:prstGeom>
          <a:noFill/>
        </p:spPr>
        <p:txBody>
          <a:bodyPr wrap="none" rtlCol="0">
            <a:spAutoFit/>
          </a:bodyPr>
          <a:lstStyle/>
          <a:p>
            <a:r>
              <a:rPr lang="zh-TW" altLang="en-US" dirty="0">
                <a:solidFill>
                  <a:schemeClr val="bg1"/>
                </a:solidFill>
              </a:rPr>
              <a:t>推薦影片：</a:t>
            </a:r>
            <a:r>
              <a:rPr lang="en-US" altLang="zh-TW" dirty="0">
                <a:hlinkClick r:id="rId5"/>
              </a:rPr>
              <a:t>https://www.youtube.com/watch?v=ftMq5ps503w</a:t>
            </a:r>
            <a:r>
              <a:rPr lang="zh-TW" altLang="en-US" dirty="0"/>
              <a:t> </a:t>
            </a:r>
            <a:endParaRPr lang="en-US" altLang="zh-TW" dirty="0"/>
          </a:p>
        </p:txBody>
      </p:sp>
    </p:spTree>
    <p:extLst>
      <p:ext uri="{BB962C8B-B14F-4D97-AF65-F5344CB8AC3E}">
        <p14:creationId xmlns:p14="http://schemas.microsoft.com/office/powerpoint/2010/main" val="4216892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852119" y="1517636"/>
            <a:ext cx="10663665" cy="3329581"/>
          </a:xfrm>
        </p:spPr>
        <p:txBody>
          <a:bodyPr rtlCol="0">
            <a:noAutofit/>
          </a:bodyPr>
          <a:lstStyle/>
          <a:p>
            <a:r>
              <a:rPr lang="en-US" altLang="zh-TW" dirty="0"/>
              <a:t>AlphaGo: Reinforcement Learning</a:t>
            </a:r>
            <a:endParaRPr lang="zh-TW" altLang="en-US" sz="6000" dirty="0">
              <a:latin typeface="Microsoft JhengHei UI" panose="020B0604030504040204" pitchFamily="34" charset="-120"/>
              <a:ea typeface="Microsoft JhengHei UI" panose="020B0604030504040204" pitchFamily="34" charset="-120"/>
            </a:endParaRPr>
          </a:p>
        </p:txBody>
      </p:sp>
      <p:sp>
        <p:nvSpPr>
          <p:cNvPr id="3" name="文字方塊 2">
            <a:extLst>
              <a:ext uri="{FF2B5EF4-FFF2-40B4-BE49-F238E27FC236}">
                <a16:creationId xmlns:a16="http://schemas.microsoft.com/office/drawing/2014/main" id="{82C94B1B-6872-4A42-9C56-872062FC21E4}"/>
              </a:ext>
            </a:extLst>
          </p:cNvPr>
          <p:cNvSpPr txBox="1"/>
          <p:nvPr/>
        </p:nvSpPr>
        <p:spPr>
          <a:xfrm>
            <a:off x="3535052" y="6108569"/>
            <a:ext cx="65987" cy="369332"/>
          </a:xfrm>
          <a:prstGeom prst="rect">
            <a:avLst/>
          </a:prstGeom>
          <a:noFill/>
        </p:spPr>
        <p:txBody>
          <a:bodyPr wrap="square" rtlCol="0">
            <a:spAutoFit/>
          </a:bodyPr>
          <a:lstStyle/>
          <a:p>
            <a:endParaRPr lang="zh-TW" altLang="en-US"/>
          </a:p>
        </p:txBody>
      </p:sp>
      <p:sp>
        <p:nvSpPr>
          <p:cNvPr id="4" name="文字方塊 3">
            <a:extLst>
              <a:ext uri="{FF2B5EF4-FFF2-40B4-BE49-F238E27FC236}">
                <a16:creationId xmlns:a16="http://schemas.microsoft.com/office/drawing/2014/main" id="{9644660A-5A74-47E7-A0EE-8C3AF5650062}"/>
              </a:ext>
            </a:extLst>
          </p:cNvPr>
          <p:cNvSpPr txBox="1"/>
          <p:nvPr/>
        </p:nvSpPr>
        <p:spPr>
          <a:xfrm>
            <a:off x="852119" y="5934660"/>
            <a:ext cx="7109639" cy="369332"/>
          </a:xfrm>
          <a:prstGeom prst="rect">
            <a:avLst/>
          </a:prstGeom>
          <a:noFill/>
        </p:spPr>
        <p:txBody>
          <a:bodyPr wrap="none" rtlCol="0">
            <a:spAutoFit/>
          </a:bodyPr>
          <a:lstStyle/>
          <a:p>
            <a:r>
              <a:rPr lang="zh-TW" altLang="en-US" dirty="0"/>
              <a:t>推薦影片：</a:t>
            </a:r>
            <a:r>
              <a:rPr lang="en-US" altLang="zh-TW" dirty="0">
                <a:hlinkClick r:id="rId4"/>
              </a:rPr>
              <a:t>https://www.youtube.com/watch?v=N0Ld2iTMaMs</a:t>
            </a:r>
            <a:r>
              <a:rPr lang="en-US" altLang="zh-TW" dirty="0"/>
              <a:t> </a:t>
            </a:r>
          </a:p>
        </p:txBody>
      </p:sp>
    </p:spTree>
    <p:extLst>
      <p:ext uri="{BB962C8B-B14F-4D97-AF65-F5344CB8AC3E}">
        <p14:creationId xmlns:p14="http://schemas.microsoft.com/office/powerpoint/2010/main" val="1513318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3" name="文字方塊 2">
            <a:extLst>
              <a:ext uri="{FF2B5EF4-FFF2-40B4-BE49-F238E27FC236}">
                <a16:creationId xmlns:a16="http://schemas.microsoft.com/office/drawing/2014/main" id="{82C94B1B-6872-4A42-9C56-872062FC21E4}"/>
              </a:ext>
            </a:extLst>
          </p:cNvPr>
          <p:cNvSpPr txBox="1"/>
          <p:nvPr/>
        </p:nvSpPr>
        <p:spPr>
          <a:xfrm>
            <a:off x="3535052" y="6108569"/>
            <a:ext cx="65987" cy="369332"/>
          </a:xfrm>
          <a:prstGeom prst="rect">
            <a:avLst/>
          </a:prstGeom>
          <a:noFill/>
        </p:spPr>
        <p:txBody>
          <a:bodyPr wrap="square" rtlCol="0">
            <a:spAutoFit/>
          </a:bodyPr>
          <a:lstStyle/>
          <a:p>
            <a:endParaRPr lang="zh-TW" altLang="en-US"/>
          </a:p>
        </p:txBody>
      </p:sp>
      <p:pic>
        <p:nvPicPr>
          <p:cNvPr id="4" name="圖片 3">
            <a:extLst>
              <a:ext uri="{FF2B5EF4-FFF2-40B4-BE49-F238E27FC236}">
                <a16:creationId xmlns:a16="http://schemas.microsoft.com/office/drawing/2014/main" id="{FA8805CA-D818-4E6C-A27B-6ECC1AB322B4}"/>
              </a:ext>
            </a:extLst>
          </p:cNvPr>
          <p:cNvPicPr>
            <a:picLocks noChangeAspect="1"/>
          </p:cNvPicPr>
          <p:nvPr/>
        </p:nvPicPr>
        <p:blipFill>
          <a:blip r:embed="rId4"/>
          <a:stretch>
            <a:fillRect/>
          </a:stretch>
        </p:blipFill>
        <p:spPr>
          <a:xfrm>
            <a:off x="3119022" y="747338"/>
            <a:ext cx="5953956" cy="5363323"/>
          </a:xfrm>
          <a:prstGeom prst="rect">
            <a:avLst/>
          </a:prstGeom>
        </p:spPr>
      </p:pic>
      <p:sp>
        <p:nvSpPr>
          <p:cNvPr id="8" name="文字方塊 7">
            <a:extLst>
              <a:ext uri="{FF2B5EF4-FFF2-40B4-BE49-F238E27FC236}">
                <a16:creationId xmlns:a16="http://schemas.microsoft.com/office/drawing/2014/main" id="{AB2C3EA5-0534-4FB7-937B-0ABBE5EF68C9}"/>
              </a:ext>
            </a:extLst>
          </p:cNvPr>
          <p:cNvSpPr txBox="1"/>
          <p:nvPr/>
        </p:nvSpPr>
        <p:spPr>
          <a:xfrm>
            <a:off x="1963339" y="5739237"/>
            <a:ext cx="7109639" cy="369332"/>
          </a:xfrm>
          <a:prstGeom prst="rect">
            <a:avLst/>
          </a:prstGeom>
          <a:noFill/>
        </p:spPr>
        <p:txBody>
          <a:bodyPr wrap="none" rtlCol="0">
            <a:spAutoFit/>
          </a:bodyPr>
          <a:lstStyle/>
          <a:p>
            <a:r>
              <a:rPr lang="zh-TW" altLang="en-US" dirty="0"/>
              <a:t>推薦影片：</a:t>
            </a:r>
            <a:r>
              <a:rPr lang="en-US" altLang="zh-TW" dirty="0">
                <a:hlinkClick r:id="rId5"/>
              </a:rPr>
              <a:t>https://www.youtube.com/watch?v=N0Ld2iTMaMs</a:t>
            </a:r>
            <a:r>
              <a:rPr lang="en-US" altLang="zh-TW" dirty="0"/>
              <a:t> </a:t>
            </a:r>
          </a:p>
        </p:txBody>
      </p:sp>
    </p:spTree>
    <p:extLst>
      <p:ext uri="{BB962C8B-B14F-4D97-AF65-F5344CB8AC3E}">
        <p14:creationId xmlns:p14="http://schemas.microsoft.com/office/powerpoint/2010/main" val="7653098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040655" y="2186940"/>
            <a:ext cx="11029425" cy="3329581"/>
          </a:xfrm>
        </p:spPr>
        <p:txBody>
          <a:bodyPr rtlCol="0">
            <a:noAutofit/>
          </a:bodyPr>
          <a:lstStyle/>
          <a:p>
            <a:r>
              <a:rPr lang="en-US" altLang="zh-TW" dirty="0"/>
              <a:t>YOLO — </a:t>
            </a:r>
            <a:br>
              <a:rPr lang="en-US" altLang="zh-TW" dirty="0"/>
            </a:br>
            <a:r>
              <a:rPr lang="en-US" altLang="zh-TW" dirty="0"/>
              <a:t>You Only Look Once </a:t>
            </a:r>
            <a:r>
              <a:rPr lang="zh-TW" altLang="en-US" dirty="0"/>
              <a:t>介紹</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310121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89675" y="1510337"/>
            <a:ext cx="10477499" cy="3662541"/>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YOLO</a:t>
            </a:r>
            <a:r>
              <a:rPr lang="zh-TW" altLang="en-US" sz="2800" dirty="0">
                <a:latin typeface="微軟正黑體" panose="020B0604030504040204" pitchFamily="34" charset="-120"/>
                <a:ea typeface="微軟正黑體" panose="020B0604030504040204" pitchFamily="34" charset="-120"/>
              </a:rPr>
              <a:t>是一種利用</a:t>
            </a:r>
            <a:r>
              <a:rPr lang="en-US" altLang="zh-TW" sz="2800" dirty="0">
                <a:latin typeface="微軟正黑體" panose="020B0604030504040204" pitchFamily="34" charset="-120"/>
                <a:ea typeface="微軟正黑體" panose="020B0604030504040204" pitchFamily="34" charset="-120"/>
              </a:rPr>
              <a:t>CNN</a:t>
            </a:r>
            <a:r>
              <a:rPr lang="zh-TW" altLang="en-US" sz="2800" dirty="0">
                <a:latin typeface="微軟正黑體" panose="020B0604030504040204" pitchFamily="34" charset="-120"/>
                <a:ea typeface="微軟正黑體" panose="020B0604030504040204" pitchFamily="34" charset="-120"/>
              </a:rPr>
              <a:t>做出來的</a:t>
            </a:r>
            <a:r>
              <a:rPr lang="en-US" altLang="zh-TW" sz="2800" dirty="0">
                <a:latin typeface="微軟正黑體" panose="020B0604030504040204" pitchFamily="34" charset="-120"/>
                <a:ea typeface="微軟正黑體" panose="020B0604030504040204" pitchFamily="34" charset="-120"/>
              </a:rPr>
              <a:t>Object detection</a:t>
            </a:r>
            <a:r>
              <a:rPr lang="zh-TW" altLang="en-US" sz="2800" dirty="0">
                <a:latin typeface="微軟正黑體" panose="020B0604030504040204" pitchFamily="34" charset="-120"/>
                <a:ea typeface="微軟正黑體" panose="020B0604030504040204" pitchFamily="34" charset="-120"/>
              </a:rPr>
              <a:t>，是個可以讓一些想做物件偵測應用的人可以使用的開源技術</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除了</a:t>
            </a:r>
            <a:r>
              <a:rPr lang="en-US" altLang="zh-TW" sz="2800" dirty="0">
                <a:latin typeface="微軟正黑體" panose="020B0604030504040204" pitchFamily="34" charset="-120"/>
                <a:ea typeface="微軟正黑體" panose="020B0604030504040204" pitchFamily="34" charset="-120"/>
              </a:rPr>
              <a:t>YOLO</a:t>
            </a:r>
            <a:r>
              <a:rPr lang="zh-TW" altLang="en-US" sz="2800" dirty="0">
                <a:latin typeface="微軟正黑體" panose="020B0604030504040204" pitchFamily="34" charset="-120"/>
                <a:ea typeface="微軟正黑體" panose="020B0604030504040204" pitchFamily="34" charset="-120"/>
              </a:rPr>
              <a:t>以外還有很多物件偵測的技術，</a:t>
            </a:r>
            <a:r>
              <a:rPr lang="en-US" altLang="zh-TW" sz="2800" dirty="0">
                <a:latin typeface="微軟正黑體" panose="020B0604030504040204" pitchFamily="34" charset="-120"/>
                <a:ea typeface="微軟正黑體" panose="020B0604030504040204" pitchFamily="34" charset="-120"/>
              </a:rPr>
              <a:t>RCNN</a:t>
            </a:r>
            <a:r>
              <a:rPr lang="zh-TW" altLang="en-US" sz="2800" dirty="0">
                <a:latin typeface="微軟正黑體" panose="020B0604030504040204" pitchFamily="34" charset="-120"/>
                <a:ea typeface="微軟正黑體" panose="020B0604030504040204" pitchFamily="34" charset="-120"/>
              </a:rPr>
              <a:t>，</a:t>
            </a:r>
            <a:r>
              <a:rPr lang="en-US" altLang="zh-TW" sz="2800" dirty="0" err="1">
                <a:latin typeface="微軟正黑體" panose="020B0604030504040204" pitchFamily="34" charset="-120"/>
                <a:ea typeface="微軟正黑體" panose="020B0604030504040204" pitchFamily="34" charset="-120"/>
              </a:rPr>
              <a:t>FastRCNN</a:t>
            </a:r>
            <a:r>
              <a:rPr lang="zh-TW" altLang="en-US" sz="2800" dirty="0">
                <a:latin typeface="微軟正黑體" panose="020B0604030504040204" pitchFamily="34" charset="-120"/>
                <a:ea typeface="微軟正黑體" panose="020B0604030504040204" pitchFamily="34" charset="-120"/>
              </a:rPr>
              <a:t>都是</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hlinkClick r:id="rId3"/>
              </a:rPr>
              <a:t>https://www.youtube.com/watch?v=Cgxsv1riJhI</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hlinkClick r:id="rId4"/>
              </a:rPr>
              <a:t>https://www.youtube.com/watch?v=4eIBisqx9_g</a:t>
            </a:r>
            <a:r>
              <a:rPr lang="en-US" altLang="zh-TW" sz="3200" dirty="0">
                <a:latin typeface="微軟正黑體" panose="020B0604030504040204" pitchFamily="34" charset="-120"/>
                <a:ea typeface="微軟正黑體" panose="020B0604030504040204" pitchFamily="34" charset="-120"/>
              </a:rPr>
              <a:t>  </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en-US" altLang="zh-TW" dirty="0"/>
              <a:t>You Only Live Once!</a:t>
            </a:r>
          </a:p>
        </p:txBody>
      </p:sp>
    </p:spTree>
    <p:extLst>
      <p:ext uri="{BB962C8B-B14F-4D97-AF65-F5344CB8AC3E}">
        <p14:creationId xmlns:p14="http://schemas.microsoft.com/office/powerpoint/2010/main" val="31700592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040655" y="2186940"/>
            <a:ext cx="11029425" cy="3329581"/>
          </a:xfrm>
        </p:spPr>
        <p:txBody>
          <a:bodyPr rtlCol="0">
            <a:noAutofit/>
          </a:bodyPr>
          <a:lstStyle/>
          <a:p>
            <a:r>
              <a:rPr lang="en-US" altLang="zh-TW" dirty="0"/>
              <a:t>Detection</a:t>
            </a:r>
            <a:r>
              <a:rPr lang="zh-TW" altLang="en-US" dirty="0"/>
              <a:t>　</a:t>
            </a:r>
            <a:r>
              <a:rPr lang="en-US" altLang="zh-TW" dirty="0"/>
              <a:t>Model</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9672319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209157"/>
            <a:ext cx="12191980" cy="6857990"/>
          </a:xfrm>
          <a:prstGeom prst="rect">
            <a:avLst/>
          </a:prstGeom>
        </p:spPr>
      </p:pic>
      <p:grpSp>
        <p:nvGrpSpPr>
          <p:cNvPr id="15" name="群組 14">
            <a:extLst>
              <a:ext uri="{FF2B5EF4-FFF2-40B4-BE49-F238E27FC236}">
                <a16:creationId xmlns:a16="http://schemas.microsoft.com/office/drawing/2014/main" id="{994F2E8E-F940-497C-9608-D11B85791CE0}"/>
              </a:ext>
            </a:extLst>
          </p:cNvPr>
          <p:cNvGrpSpPr/>
          <p:nvPr/>
        </p:nvGrpSpPr>
        <p:grpSpPr>
          <a:xfrm>
            <a:off x="48387" y="1280035"/>
            <a:ext cx="4132863" cy="5262979"/>
            <a:chOff x="-7113" y="1280035"/>
            <a:chExt cx="4132863" cy="5262979"/>
          </a:xfrm>
        </p:grpSpPr>
        <p:pic>
          <p:nvPicPr>
            <p:cNvPr id="7" name="圖形 6" descr="困惑的人">
              <a:extLst>
                <a:ext uri="{FF2B5EF4-FFF2-40B4-BE49-F238E27FC236}">
                  <a16:creationId xmlns:a16="http://schemas.microsoft.com/office/drawing/2014/main" id="{225879BC-104E-4642-9A2C-B744945D48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48" y="1807897"/>
              <a:ext cx="3396343" cy="3396343"/>
            </a:xfrm>
            <a:prstGeom prst="rect">
              <a:avLst/>
            </a:prstGeom>
          </p:spPr>
        </p:pic>
        <p:sp>
          <p:nvSpPr>
            <p:cNvPr id="12" name="文字方塊 11">
              <a:extLst>
                <a:ext uri="{FF2B5EF4-FFF2-40B4-BE49-F238E27FC236}">
                  <a16:creationId xmlns:a16="http://schemas.microsoft.com/office/drawing/2014/main" id="{D55E35A6-ECDB-4240-BE43-80C9F7EA1329}"/>
                </a:ext>
              </a:extLst>
            </p:cNvPr>
            <p:cNvSpPr txBox="1"/>
            <p:nvPr/>
          </p:nvSpPr>
          <p:spPr>
            <a:xfrm>
              <a:off x="-7113" y="1280035"/>
              <a:ext cx="4132863" cy="5262979"/>
            </a:xfrm>
            <a:prstGeom prst="rect">
              <a:avLst/>
            </a:prstGeom>
            <a:noFill/>
          </p:spPr>
          <p:txBody>
            <a:bodyPr wrap="none" rtlCol="0">
              <a:spAutoFit/>
            </a:bodyPr>
            <a:lstStyle/>
            <a:p>
              <a:pPr algn="ctr"/>
              <a:r>
                <a:rPr lang="zh-TW" altLang="en-US" sz="2800" dirty="0"/>
                <a:t>人</a:t>
              </a: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r>
                <a:rPr lang="zh-TW" altLang="en-US" sz="2800" dirty="0"/>
                <a:t>從經驗學習 </a:t>
              </a:r>
              <a:br>
                <a:rPr lang="en-US" altLang="zh-TW" sz="2800" dirty="0"/>
              </a:br>
              <a:r>
                <a:rPr lang="en-US" altLang="zh-TW" sz="2800" dirty="0"/>
                <a:t>Learn</a:t>
              </a:r>
              <a:r>
                <a:rPr lang="zh-TW" altLang="en-US" sz="2800" dirty="0"/>
                <a:t> </a:t>
              </a:r>
              <a:r>
                <a:rPr lang="en-US" altLang="zh-TW" sz="2800" dirty="0"/>
                <a:t>from experience</a:t>
              </a:r>
              <a:endParaRPr lang="zh-TW" altLang="en-US" sz="2800" dirty="0"/>
            </a:p>
          </p:txBody>
        </p:sp>
      </p:grpSp>
      <p:grpSp>
        <p:nvGrpSpPr>
          <p:cNvPr id="16" name="群組 15">
            <a:extLst>
              <a:ext uri="{FF2B5EF4-FFF2-40B4-BE49-F238E27FC236}">
                <a16:creationId xmlns:a16="http://schemas.microsoft.com/office/drawing/2014/main" id="{F74AE440-221F-4E0E-8D0F-BAFB4A42E690}"/>
              </a:ext>
            </a:extLst>
          </p:cNvPr>
          <p:cNvGrpSpPr/>
          <p:nvPr/>
        </p:nvGrpSpPr>
        <p:grpSpPr>
          <a:xfrm>
            <a:off x="8632113" y="1280034"/>
            <a:ext cx="3272050" cy="5262979"/>
            <a:chOff x="8269652" y="1046861"/>
            <a:chExt cx="3272050" cy="5262979"/>
          </a:xfrm>
        </p:grpSpPr>
        <p:pic>
          <p:nvPicPr>
            <p:cNvPr id="9" name="圖形 8" descr="電腦">
              <a:extLst>
                <a:ext uri="{FF2B5EF4-FFF2-40B4-BE49-F238E27FC236}">
                  <a16:creationId xmlns:a16="http://schemas.microsoft.com/office/drawing/2014/main" id="{59C8E762-4DA2-4A44-9BD7-D7453767A1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0507" y="1502387"/>
              <a:ext cx="2749602" cy="3433161"/>
            </a:xfrm>
            <a:prstGeom prst="rect">
              <a:avLst/>
            </a:prstGeom>
          </p:spPr>
        </p:pic>
        <p:sp>
          <p:nvSpPr>
            <p:cNvPr id="17" name="文字方塊 16">
              <a:extLst>
                <a:ext uri="{FF2B5EF4-FFF2-40B4-BE49-F238E27FC236}">
                  <a16:creationId xmlns:a16="http://schemas.microsoft.com/office/drawing/2014/main" id="{BBDB693E-FEF4-4F88-BC8E-C86B6DBD43C9}"/>
                </a:ext>
              </a:extLst>
            </p:cNvPr>
            <p:cNvSpPr txBox="1"/>
            <p:nvPr/>
          </p:nvSpPr>
          <p:spPr>
            <a:xfrm>
              <a:off x="8269652" y="1046861"/>
              <a:ext cx="3272050" cy="5262979"/>
            </a:xfrm>
            <a:prstGeom prst="rect">
              <a:avLst/>
            </a:prstGeom>
            <a:noFill/>
          </p:spPr>
          <p:txBody>
            <a:bodyPr wrap="none" rtlCol="0">
              <a:spAutoFit/>
            </a:bodyPr>
            <a:lstStyle/>
            <a:p>
              <a:pPr algn="ctr"/>
              <a:r>
                <a:rPr lang="zh-TW" altLang="en-US" sz="2800" dirty="0"/>
                <a:t>電腦</a:t>
              </a: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r>
                <a:rPr lang="zh-TW" altLang="en-US" sz="2800" dirty="0"/>
                <a:t>接受指令</a:t>
              </a:r>
              <a:br>
                <a:rPr lang="en-US" altLang="zh-TW" sz="2800" dirty="0"/>
              </a:br>
              <a:r>
                <a:rPr lang="en-US" altLang="zh-TW" sz="2800" dirty="0"/>
                <a:t>Follow instructions</a:t>
              </a:r>
              <a:endParaRPr lang="zh-TW" altLang="en-US" sz="2800" dirty="0"/>
            </a:p>
          </p:txBody>
        </p:sp>
      </p:grpSp>
      <p:pic>
        <p:nvPicPr>
          <p:cNvPr id="11" name="圖形 10" descr="機器人">
            <a:extLst>
              <a:ext uri="{FF2B5EF4-FFF2-40B4-BE49-F238E27FC236}">
                <a16:creationId xmlns:a16="http://schemas.microsoft.com/office/drawing/2014/main" id="{3031FD9A-CE61-4CFE-85A0-5D9BD5855A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3011" y="1807897"/>
            <a:ext cx="3100508" cy="3100508"/>
          </a:xfrm>
          <a:prstGeom prst="rect">
            <a:avLst/>
          </a:prstGeom>
        </p:spPr>
      </p:pic>
      <p:sp>
        <p:nvSpPr>
          <p:cNvPr id="19" name="文字方塊 18">
            <a:extLst>
              <a:ext uri="{FF2B5EF4-FFF2-40B4-BE49-F238E27FC236}">
                <a16:creationId xmlns:a16="http://schemas.microsoft.com/office/drawing/2014/main" id="{4C88A8CA-9F4D-4B34-B67A-61CC6051D459}"/>
              </a:ext>
            </a:extLst>
          </p:cNvPr>
          <p:cNvSpPr txBox="1"/>
          <p:nvPr/>
        </p:nvSpPr>
        <p:spPr>
          <a:xfrm>
            <a:off x="4691585" y="1280034"/>
            <a:ext cx="3004348" cy="5262979"/>
          </a:xfrm>
          <a:prstGeom prst="rect">
            <a:avLst/>
          </a:prstGeom>
          <a:noFill/>
        </p:spPr>
        <p:txBody>
          <a:bodyPr wrap="none" rtlCol="0">
            <a:spAutoFit/>
          </a:bodyPr>
          <a:lstStyle/>
          <a:p>
            <a:pPr algn="ctr"/>
            <a:r>
              <a:rPr lang="zh-TW" altLang="en-US" sz="2800" dirty="0"/>
              <a:t>機器學習</a:t>
            </a: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endParaRPr lang="en-US" altLang="zh-TW" sz="2800" dirty="0"/>
          </a:p>
          <a:p>
            <a:pPr algn="ctr"/>
            <a:r>
              <a:rPr lang="zh-TW" altLang="en-US" sz="2800" dirty="0"/>
              <a:t>從資料學習 </a:t>
            </a:r>
            <a:br>
              <a:rPr lang="en-US" altLang="zh-TW" sz="2800" dirty="0"/>
            </a:br>
            <a:r>
              <a:rPr lang="en-US" altLang="zh-TW" sz="2800" dirty="0"/>
              <a:t>Learn</a:t>
            </a:r>
            <a:r>
              <a:rPr lang="zh-TW" altLang="en-US" sz="2800" dirty="0"/>
              <a:t> </a:t>
            </a:r>
            <a:r>
              <a:rPr lang="en-US" altLang="zh-TW" sz="2800" dirty="0"/>
              <a:t>from </a:t>
            </a:r>
            <a:r>
              <a:rPr lang="en-US" altLang="zh-TW" sz="2800" dirty="0">
                <a:solidFill>
                  <a:srgbClr val="FF0000"/>
                </a:solidFill>
              </a:rPr>
              <a:t>data</a:t>
            </a:r>
            <a:endParaRPr lang="zh-TW" altLang="en-US" sz="2800" dirty="0">
              <a:solidFill>
                <a:srgbClr val="FF0000"/>
              </a:solidFill>
            </a:endParaRPr>
          </a:p>
        </p:txBody>
      </p:sp>
    </p:spTree>
    <p:extLst>
      <p:ext uri="{BB962C8B-B14F-4D97-AF65-F5344CB8AC3E}">
        <p14:creationId xmlns:p14="http://schemas.microsoft.com/office/powerpoint/2010/main" val="11786440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1280405" cy="2246769"/>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在深度學習中為了方便表達模型（</a:t>
            </a:r>
            <a:r>
              <a:rPr lang="en-US" altLang="zh-TW" sz="2800" dirty="0">
                <a:latin typeface="微軟正黑體" panose="020B0604030504040204" pitchFamily="34" charset="-120"/>
                <a:ea typeface="微軟正黑體" panose="020B0604030504040204" pitchFamily="34" charset="-120"/>
              </a:rPr>
              <a:t>Net </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Model</a:t>
            </a:r>
            <a:r>
              <a:rPr lang="zh-TW" altLang="en-US" sz="2800" dirty="0">
                <a:latin typeface="微軟正黑體" panose="020B0604030504040204" pitchFamily="34" charset="-120"/>
                <a:ea typeface="微軟正黑體" panose="020B0604030504040204" pitchFamily="34" charset="-120"/>
              </a:rPr>
              <a:t>）的結構、工作訓練以及推論流程，因此產生了框架，用來正確表達深度學習的模型。</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許多學術單位、開源社群甚至知名公司也推出自家的框架，其中包括 </a:t>
            </a:r>
            <a:r>
              <a:rPr lang="en-US" altLang="zh-TW" sz="2800" dirty="0">
                <a:latin typeface="微軟正黑體" panose="020B0604030504040204" pitchFamily="34" charset="-120"/>
                <a:ea typeface="微軟正黑體" panose="020B0604030504040204" pitchFamily="34" charset="-120"/>
              </a:rPr>
              <a:t>TensorFlow</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Caffe</a:t>
            </a:r>
            <a:r>
              <a:rPr lang="zh-TW" altLang="en-US" sz="2800" dirty="0">
                <a:latin typeface="微軟正黑體" panose="020B0604030504040204" pitchFamily="34" charset="-120"/>
                <a:ea typeface="微軟正黑體" panose="020B0604030504040204" pitchFamily="34" charset="-120"/>
              </a:rPr>
              <a:t>、</a:t>
            </a:r>
            <a:r>
              <a:rPr lang="en-US" altLang="zh-TW" sz="2800" dirty="0" err="1">
                <a:latin typeface="微軟正黑體" panose="020B0604030504040204" pitchFamily="34" charset="-120"/>
                <a:ea typeface="微軟正黑體" panose="020B0604030504040204" pitchFamily="34" charset="-120"/>
              </a:rPr>
              <a:t>Keras</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CNTK</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Torch7</a:t>
            </a:r>
            <a:r>
              <a:rPr lang="zh-TW" altLang="en-US" sz="2800" dirty="0">
                <a:latin typeface="微軟正黑體" panose="020B0604030504040204" pitchFamily="34" charset="-120"/>
                <a:ea typeface="微軟正黑體" panose="020B0604030504040204" pitchFamily="34" charset="-120"/>
              </a:rPr>
              <a:t>、</a:t>
            </a:r>
            <a:r>
              <a:rPr lang="en-US" altLang="zh-TW" sz="2800" dirty="0" err="1">
                <a:latin typeface="微軟正黑體" panose="020B0604030504040204" pitchFamily="34" charset="-120"/>
                <a:ea typeface="微軟正黑體" panose="020B0604030504040204" pitchFamily="34" charset="-120"/>
              </a:rPr>
              <a:t>MXNet</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Leaf</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Theano</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DeepLearning4</a:t>
            </a:r>
            <a:r>
              <a:rPr lang="zh-TW" altLang="en-US" sz="2800" dirty="0">
                <a:latin typeface="微軟正黑體" panose="020B0604030504040204" pitchFamily="34" charset="-120"/>
                <a:ea typeface="微軟正黑體" panose="020B0604030504040204" pitchFamily="34" charset="-120"/>
              </a:rPr>
              <a:t>、</a:t>
            </a:r>
            <a:r>
              <a:rPr lang="en-US" altLang="zh-TW" sz="2800" dirty="0" err="1">
                <a:latin typeface="微軟正黑體" panose="020B0604030504040204" pitchFamily="34" charset="-120"/>
                <a:ea typeface="微軟正黑體" panose="020B0604030504040204" pitchFamily="34" charset="-120"/>
              </a:rPr>
              <a:t>Lasagne</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Neon </a:t>
            </a:r>
            <a:r>
              <a:rPr lang="zh-TW" altLang="en-US" sz="2800" dirty="0">
                <a:latin typeface="微軟正黑體" panose="020B0604030504040204" pitchFamily="34" charset="-120"/>
                <a:ea typeface="微軟正黑體" panose="020B0604030504040204" pitchFamily="34" charset="-120"/>
              </a:rPr>
              <a:t>等等如下圖所示：</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en-US" altLang="zh-TW" dirty="0"/>
              <a:t>Detection Model</a:t>
            </a:r>
          </a:p>
        </p:txBody>
      </p:sp>
      <p:pic>
        <p:nvPicPr>
          <p:cNvPr id="6" name="圖片 5" descr="https://makerpro.cc/wp-content/uploads/2018/05/32561155_1984149831604300_4421089259755143168_n.jpg">
            <a:extLst>
              <a:ext uri="{FF2B5EF4-FFF2-40B4-BE49-F238E27FC236}">
                <a16:creationId xmlns:a16="http://schemas.microsoft.com/office/drawing/2014/main" id="{DC3FCD60-4CDA-4DD7-82F9-1DCA89E0587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9757" y="3748404"/>
            <a:ext cx="6240463" cy="2774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87243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1280405" cy="5878532"/>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常用的網路模型結構有監督型如卷積神經網路（</a:t>
            </a:r>
            <a:r>
              <a:rPr lang="en-US" altLang="zh-TW" sz="2800" dirty="0">
                <a:latin typeface="微軟正黑體" panose="020B0604030504040204" pitchFamily="34" charset="-120"/>
                <a:ea typeface="微軟正黑體" panose="020B0604030504040204" pitchFamily="34" charset="-120"/>
              </a:rPr>
              <a:t>Convolutional Neural Network</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CNN</a:t>
            </a:r>
            <a:r>
              <a:rPr lang="zh-TW" altLang="en-US" sz="2800" dirty="0">
                <a:latin typeface="微軟正黑體" panose="020B0604030504040204" pitchFamily="34" charset="-120"/>
                <a:ea typeface="微軟正黑體" panose="020B0604030504040204" pitchFamily="34" charset="-120"/>
              </a:rPr>
              <a:t>）、時序型如迴圈神經網路（</a:t>
            </a:r>
            <a:r>
              <a:rPr lang="en-US" altLang="zh-TW" sz="2800" dirty="0" err="1">
                <a:latin typeface="微軟正黑體" panose="020B0604030504040204" pitchFamily="34" charset="-120"/>
                <a:ea typeface="微軟正黑體" panose="020B0604030504040204" pitchFamily="34" charset="-120"/>
              </a:rPr>
              <a:t>Recurent</a:t>
            </a:r>
            <a:r>
              <a:rPr lang="en-US" altLang="zh-TW" sz="2800" dirty="0">
                <a:latin typeface="微軟正黑體" panose="020B0604030504040204" pitchFamily="34" charset="-120"/>
                <a:ea typeface="微軟正黑體" panose="020B0604030504040204" pitchFamily="34" charset="-120"/>
              </a:rPr>
              <a:t> Neural Network</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RNN</a:t>
            </a:r>
            <a:r>
              <a:rPr lang="zh-TW" altLang="en-US" sz="2800" dirty="0">
                <a:latin typeface="微軟正黑體" panose="020B0604030504040204" pitchFamily="34" charset="-120"/>
                <a:ea typeface="微軟正黑體" panose="020B0604030504040204" pitchFamily="34" charset="-120"/>
              </a:rPr>
              <a:t>）、增強學習（如</a:t>
            </a:r>
            <a:r>
              <a:rPr lang="en-US" altLang="zh-TW" sz="2800" dirty="0">
                <a:latin typeface="微軟正黑體" panose="020B0604030504040204" pitchFamily="34" charset="-120"/>
                <a:ea typeface="微軟正黑體" panose="020B0604030504040204" pitchFamily="34" charset="-120"/>
              </a:rPr>
              <a:t>Q-Learning</a:t>
            </a:r>
            <a:r>
              <a:rPr lang="zh-TW" altLang="en-US" sz="2800" dirty="0">
                <a:latin typeface="微軟正黑體" panose="020B0604030504040204" pitchFamily="34" charset="-120"/>
                <a:ea typeface="微軟正黑體" panose="020B0604030504040204" pitchFamily="34" charset="-120"/>
              </a:rPr>
              <a:t>）、轉移學習、對抗生成（</a:t>
            </a:r>
            <a:r>
              <a:rPr lang="en-US" altLang="zh-TW" sz="2800" dirty="0">
                <a:latin typeface="微軟正黑體" panose="020B0604030504040204" pitchFamily="34" charset="-120"/>
                <a:ea typeface="微軟正黑體" panose="020B0604030504040204" pitchFamily="34" charset="-120"/>
              </a:rPr>
              <a:t>GAN</a:t>
            </a:r>
            <a:r>
              <a:rPr lang="zh-TW" altLang="en-US" sz="2800" dirty="0">
                <a:latin typeface="微軟正黑體" panose="020B0604030504040204" pitchFamily="34" charset="-120"/>
                <a:ea typeface="微軟正黑體" panose="020B0604030504040204" pitchFamily="34" charset="-120"/>
              </a:rPr>
              <a:t>）等。</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PYTHON</a:t>
            </a:r>
            <a:r>
              <a:rPr lang="zh-TW" altLang="en-US" sz="2800" dirty="0">
                <a:latin typeface="微軟正黑體" panose="020B0604030504040204" pitchFamily="34" charset="-120"/>
                <a:ea typeface="微軟正黑體" panose="020B0604030504040204" pitchFamily="34" charset="-120"/>
              </a:rPr>
              <a:t>　使用這些框架下的訓練模型可用</a:t>
            </a:r>
            <a:r>
              <a:rPr lang="en-US" altLang="zh-TW" sz="2800" dirty="0" err="1">
                <a:latin typeface="微軟正黑體" panose="020B0604030504040204" pitchFamily="34" charset="-120"/>
                <a:ea typeface="微軟正黑體" panose="020B0604030504040204" pitchFamily="34" charset="-120"/>
              </a:rPr>
              <a:t>opencv</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a:t>
            </a:r>
            <a:r>
              <a:rPr lang="en-US" altLang="zh-TW" sz="2800" dirty="0" err="1">
                <a:latin typeface="微軟正黑體" panose="020B0604030504040204" pitchFamily="34" charset="-120"/>
                <a:ea typeface="微軟正黑體" panose="020B0604030504040204" pitchFamily="34" charset="-120"/>
              </a:rPr>
              <a:t>opencv</a:t>
            </a:r>
            <a:r>
              <a:rPr lang="zh-TW" altLang="en-US" sz="2800" dirty="0">
                <a:latin typeface="微軟正黑體" panose="020B0604030504040204" pitchFamily="34" charset="-120"/>
                <a:ea typeface="微軟正黑體" panose="020B0604030504040204" pitchFamily="34" charset="-120"/>
              </a:rPr>
              <a:t>可以直接對這些框架下訓練好的模型進行載入，進而完成識別任務。</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常用的框架有</a:t>
            </a:r>
            <a:r>
              <a:rPr lang="en-US" altLang="zh-TW" sz="2800" dirty="0">
                <a:latin typeface="微軟正黑體" panose="020B0604030504040204" pitchFamily="34" charset="-120"/>
                <a:ea typeface="微軟正黑體" panose="020B0604030504040204" pitchFamily="34" charset="-120"/>
              </a:rPr>
              <a:t>TensorFlow</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Caffe</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Darknet</a:t>
            </a:r>
            <a:r>
              <a:rPr lang="zh-TW" altLang="en-US" sz="2800" dirty="0">
                <a:latin typeface="微軟正黑體" panose="020B0604030504040204" pitchFamily="34" charset="-120"/>
                <a:ea typeface="微軟正黑體" panose="020B0604030504040204" pitchFamily="34" charset="-120"/>
              </a:rPr>
              <a:t>等。</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OpenCV</a:t>
            </a:r>
            <a:r>
              <a:rPr lang="zh-TW" altLang="en-US" sz="2800" dirty="0">
                <a:latin typeface="微軟正黑體" panose="020B0604030504040204" pitchFamily="34" charset="-120"/>
                <a:ea typeface="微軟正黑體" panose="020B0604030504040204" pitchFamily="34" charset="-120"/>
              </a:rPr>
              <a:t>在版本</a:t>
            </a:r>
            <a:r>
              <a:rPr lang="en-US" altLang="zh-TW" sz="2800" dirty="0">
                <a:latin typeface="微軟正黑體" panose="020B0604030504040204" pitchFamily="34" charset="-120"/>
                <a:ea typeface="微軟正黑體" panose="020B0604030504040204" pitchFamily="34" charset="-120"/>
              </a:rPr>
              <a:t>4.1.2</a:t>
            </a:r>
            <a:r>
              <a:rPr lang="zh-TW" altLang="en-US" sz="2800" dirty="0">
                <a:latin typeface="微軟正黑體" panose="020B0604030504040204" pitchFamily="34" charset="-120"/>
                <a:ea typeface="微軟正黑體" panose="020B0604030504040204" pitchFamily="34" charset="-120"/>
              </a:rPr>
              <a:t>，之後針對深度神經網絡模塊，提供了三個功能，可以自動實現輸入圖像預處理與後處理，直接輸出檢測結果，支持圖像分類、對象檢測、圖像分割三種常見的視覺常見任務</a:t>
            </a:r>
            <a:endParaRPr lang="en-US" altLang="zh-TW" sz="2800" dirty="0">
              <a:latin typeface="微軟正黑體" panose="020B0604030504040204" pitchFamily="34" charset="-120"/>
              <a:ea typeface="微軟正黑體" panose="020B0604030504040204" pitchFamily="34" charset="-120"/>
            </a:endParaRPr>
          </a:p>
          <a:p>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en-US" altLang="zh-TW" dirty="0" err="1"/>
              <a:t>DetectionModel</a:t>
            </a:r>
            <a:endParaRPr lang="en-US" altLang="zh-TW" dirty="0"/>
          </a:p>
        </p:txBody>
      </p:sp>
    </p:spTree>
    <p:extLst>
      <p:ext uri="{BB962C8B-B14F-4D97-AF65-F5344CB8AC3E}">
        <p14:creationId xmlns:p14="http://schemas.microsoft.com/office/powerpoint/2010/main" val="12739463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040655" y="2186940"/>
            <a:ext cx="11029425" cy="3329581"/>
          </a:xfrm>
        </p:spPr>
        <p:txBody>
          <a:bodyPr rtlCol="0">
            <a:noAutofit/>
          </a:bodyPr>
          <a:lstStyle/>
          <a:p>
            <a:r>
              <a:rPr lang="en-US" altLang="zh-TW" dirty="0"/>
              <a:t>Intel </a:t>
            </a:r>
            <a:r>
              <a:rPr lang="en-US" altLang="zh-TW" dirty="0" err="1"/>
              <a:t>OpenVINO</a:t>
            </a:r>
            <a:r>
              <a:rPr lang="zh-TW" altLang="en-US" dirty="0"/>
              <a:t>介紹</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0041154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1280405" cy="4154984"/>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err="1">
                <a:latin typeface="微軟正黑體" panose="020B0604030504040204" pitchFamily="34" charset="-120"/>
                <a:ea typeface="微軟正黑體" panose="020B0604030504040204" pitchFamily="34" charset="-120"/>
              </a:rPr>
              <a:t>OpenVINO</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是</a:t>
            </a:r>
            <a:r>
              <a:rPr lang="en-US" altLang="zh-TW" sz="2800" dirty="0">
                <a:latin typeface="微軟正黑體" panose="020B0604030504040204" pitchFamily="34" charset="-120"/>
                <a:ea typeface="微軟正黑體" panose="020B0604030504040204" pitchFamily="34" charset="-120"/>
              </a:rPr>
              <a:t>Intel</a:t>
            </a:r>
            <a:r>
              <a:rPr lang="zh-TW" altLang="en-US" sz="2800" dirty="0">
                <a:latin typeface="微軟正黑體" panose="020B0604030504040204" pitchFamily="34" charset="-120"/>
                <a:ea typeface="微軟正黑體" panose="020B0604030504040204" pitchFamily="34" charset="-120"/>
              </a:rPr>
              <a:t>開發的電腦視覺與深度學習應用的開發套件，具有模型優化器和推理引擎，可支援 </a:t>
            </a:r>
            <a:r>
              <a:rPr lang="en-US" altLang="zh-TW" sz="2800" dirty="0">
                <a:latin typeface="微軟正黑體" panose="020B0604030504040204" pitchFamily="34" charset="-120"/>
                <a:ea typeface="微軟正黑體" panose="020B0604030504040204" pitchFamily="34" charset="-120"/>
              </a:rPr>
              <a:t>Windows</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Linux </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Ubuntu</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CentOS</a:t>
            </a:r>
            <a:r>
              <a:rPr lang="zh-TW" altLang="en-US" sz="2800" dirty="0">
                <a:latin typeface="微軟正黑體" panose="020B0604030504040204" pitchFamily="34" charset="-120"/>
                <a:ea typeface="微軟正黑體" panose="020B0604030504040204" pitchFamily="34" charset="-120"/>
              </a:rPr>
              <a:t>）等作業系統，以及常見的深度學習框架 </a:t>
            </a:r>
            <a:r>
              <a:rPr lang="en-US" altLang="zh-TW" sz="2800" dirty="0">
                <a:latin typeface="微軟正黑體" panose="020B0604030504040204" pitchFamily="34" charset="-120"/>
                <a:ea typeface="微軟正黑體" panose="020B0604030504040204" pitchFamily="34" charset="-120"/>
              </a:rPr>
              <a:t>Caffe</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TensorFlow</a:t>
            </a:r>
            <a:r>
              <a:rPr lang="zh-TW" altLang="en-US" sz="2800" dirty="0">
                <a:latin typeface="微軟正黑體" panose="020B0604030504040204" pitchFamily="34" charset="-120"/>
                <a:ea typeface="微軟正黑體" panose="020B0604030504040204" pitchFamily="34" charset="-120"/>
              </a:rPr>
              <a:t>、</a:t>
            </a:r>
            <a:r>
              <a:rPr lang="en-US" altLang="zh-TW" sz="2800" dirty="0" err="1">
                <a:latin typeface="微軟正黑體" panose="020B0604030504040204" pitchFamily="34" charset="-120"/>
                <a:ea typeface="微軟正黑體" panose="020B0604030504040204" pitchFamily="34" charset="-120"/>
              </a:rPr>
              <a:t>Mxnet</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ONNX </a:t>
            </a:r>
            <a:r>
              <a:rPr lang="zh-TW" altLang="en-US" sz="2800" dirty="0">
                <a:latin typeface="微軟正黑體" panose="020B0604030504040204" pitchFamily="34" charset="-120"/>
                <a:ea typeface="微軟正黑體" panose="020B0604030504040204" pitchFamily="34" charset="-120"/>
              </a:rPr>
              <a:t>等所訓練好的模型與參數，結合自家硬體加速晶片，在邊緣運算上可以達到不錯的效果。</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2800" dirty="0" err="1">
                <a:latin typeface="微軟正黑體" panose="020B0604030504040204" pitchFamily="34" charset="-120"/>
                <a:ea typeface="微軟正黑體" panose="020B0604030504040204" pitchFamily="34" charset="-120"/>
              </a:rPr>
              <a:t>OpenVINO</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提供的重要功能就是 </a:t>
            </a:r>
            <a:r>
              <a:rPr lang="en-US" altLang="zh-TW" sz="2800" dirty="0">
                <a:latin typeface="微軟正黑體" panose="020B0604030504040204" pitchFamily="34" charset="-120"/>
                <a:ea typeface="微軟正黑體" panose="020B0604030504040204" pitchFamily="34" charset="-120"/>
              </a:rPr>
              <a:t>Model Optimizer </a:t>
            </a:r>
            <a:r>
              <a:rPr lang="zh-TW" altLang="en-US" sz="2800" dirty="0">
                <a:latin typeface="微軟正黑體" panose="020B0604030504040204" pitchFamily="34" charset="-120"/>
                <a:ea typeface="微軟正黑體" panose="020B0604030504040204" pitchFamily="34" charset="-120"/>
              </a:rPr>
              <a:t>以及 </a:t>
            </a:r>
            <a:r>
              <a:rPr lang="en-US" altLang="zh-TW" sz="2800" dirty="0">
                <a:latin typeface="微軟正黑體" panose="020B0604030504040204" pitchFamily="34" charset="-120"/>
                <a:ea typeface="微軟正黑體" panose="020B0604030504040204" pitchFamily="34" charset="-120"/>
              </a:rPr>
              <a:t>Inference Engine</a:t>
            </a:r>
            <a:r>
              <a:rPr lang="zh-TW" altLang="en-US" sz="2800" dirty="0">
                <a:latin typeface="微軟正黑體" panose="020B0604030504040204" pitchFamily="34" charset="-120"/>
                <a:ea typeface="微軟正黑體" panose="020B0604030504040204" pitchFamily="34" charset="-120"/>
              </a:rPr>
              <a:t>，將訓練好的模型經由 </a:t>
            </a:r>
            <a:r>
              <a:rPr lang="en-US" altLang="zh-TW" sz="2800" dirty="0">
                <a:latin typeface="微軟正黑體" panose="020B0604030504040204" pitchFamily="34" charset="-120"/>
                <a:ea typeface="微軟正黑體" panose="020B0604030504040204" pitchFamily="34" charset="-120"/>
              </a:rPr>
              <a:t>Model Optimizer </a:t>
            </a:r>
            <a:r>
              <a:rPr lang="zh-TW" altLang="en-US" sz="2800" dirty="0">
                <a:latin typeface="微軟正黑體" panose="020B0604030504040204" pitchFamily="34" charset="-120"/>
                <a:ea typeface="微軟正黑體" panose="020B0604030504040204" pitchFamily="34" charset="-120"/>
              </a:rPr>
              <a:t>生成</a:t>
            </a:r>
            <a:r>
              <a:rPr lang="en-US" altLang="zh-TW" sz="2800" dirty="0">
                <a:latin typeface="微軟正黑體" panose="020B0604030504040204" pitchFamily="34" charset="-120"/>
                <a:ea typeface="微軟正黑體" panose="020B0604030504040204" pitchFamily="34" charset="-120"/>
              </a:rPr>
              <a:t>IR</a:t>
            </a:r>
            <a:r>
              <a:rPr lang="zh-TW" altLang="en-US" sz="2800" dirty="0">
                <a:latin typeface="微軟正黑體" panose="020B0604030504040204" pitchFamily="34" charset="-120"/>
                <a:ea typeface="微軟正黑體" panose="020B0604030504040204" pitchFamily="34" charset="-120"/>
              </a:rPr>
              <a:t>文件</a:t>
            </a:r>
            <a:r>
              <a:rPr lang="en-US" altLang="zh-TW" sz="2800" dirty="0">
                <a:latin typeface="微軟正黑體" panose="020B0604030504040204" pitchFamily="34" charset="-120"/>
                <a:ea typeface="微軟正黑體" panose="020B0604030504040204" pitchFamily="34" charset="-120"/>
              </a:rPr>
              <a:t>( xml </a:t>
            </a:r>
            <a:r>
              <a:rPr lang="zh-TW" altLang="en-US" sz="2800" dirty="0">
                <a:latin typeface="微軟正黑體" panose="020B0604030504040204" pitchFamily="34" charset="-120"/>
                <a:ea typeface="微軟正黑體" panose="020B0604030504040204" pitchFamily="34" charset="-120"/>
              </a:rPr>
              <a:t>與 </a:t>
            </a:r>
            <a:r>
              <a:rPr lang="en-US" altLang="zh-TW" sz="2800" dirty="0">
                <a:latin typeface="微軟正黑體" panose="020B0604030504040204" pitchFamily="34" charset="-120"/>
                <a:ea typeface="微軟正黑體" panose="020B0604030504040204" pitchFamily="34" charset="-120"/>
              </a:rPr>
              <a:t>bin</a:t>
            </a:r>
            <a:r>
              <a:rPr lang="zh-TW" altLang="en-US" sz="2800" dirty="0">
                <a:latin typeface="微軟正黑體" panose="020B0604030504040204" pitchFamily="34" charset="-120"/>
                <a:ea typeface="微軟正黑體" panose="020B0604030504040204" pitchFamily="34" charset="-120"/>
              </a:rPr>
              <a:t>檔案</a:t>
            </a:r>
            <a:r>
              <a:rPr lang="en-US" altLang="zh-TW" sz="28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en-US" altLang="zh-TW" dirty="0"/>
              <a:t>Intel </a:t>
            </a:r>
            <a:r>
              <a:rPr lang="en-US" altLang="zh-TW" dirty="0" err="1"/>
              <a:t>OpenVINO</a:t>
            </a:r>
            <a:r>
              <a:rPr lang="zh-TW" altLang="en-US" dirty="0"/>
              <a:t>介紹</a:t>
            </a:r>
            <a:endParaRPr lang="en-US" altLang="zh-TW" dirty="0"/>
          </a:p>
        </p:txBody>
      </p:sp>
      <p:pic>
        <p:nvPicPr>
          <p:cNvPr id="6" name="圖片 5" descr="Image for post">
            <a:extLst>
              <a:ext uri="{FF2B5EF4-FFF2-40B4-BE49-F238E27FC236}">
                <a16:creationId xmlns:a16="http://schemas.microsoft.com/office/drawing/2014/main" id="{47AB6E5C-3565-4DBE-88F8-6239C2F26A5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72402" y="4528988"/>
            <a:ext cx="5943098" cy="2051863"/>
          </a:xfrm>
          <a:prstGeom prst="rect">
            <a:avLst/>
          </a:prstGeom>
          <a:noFill/>
          <a:ln>
            <a:solidFill>
              <a:schemeClr val="accent1"/>
            </a:solidFill>
          </a:ln>
        </p:spPr>
      </p:pic>
    </p:spTree>
    <p:extLst>
      <p:ext uri="{BB962C8B-B14F-4D97-AF65-F5344CB8AC3E}">
        <p14:creationId xmlns:p14="http://schemas.microsoft.com/office/powerpoint/2010/main" val="34390991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435" y="1220777"/>
            <a:ext cx="11280405" cy="3108543"/>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在安裝 </a:t>
            </a:r>
            <a:r>
              <a:rPr lang="en-US" altLang="zh-TW" sz="2800" dirty="0" err="1">
                <a:latin typeface="微軟正黑體" panose="020B0604030504040204" pitchFamily="34" charset="-120"/>
                <a:ea typeface="微軟正黑體" panose="020B0604030504040204" pitchFamily="34" charset="-120"/>
              </a:rPr>
              <a:t>OpenVINO</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前要先安裝</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Visual Studio 2019, 2017</a:t>
            </a:r>
            <a:r>
              <a:rPr lang="zh-TW" altLang="en-US" sz="2800" dirty="0">
                <a:latin typeface="微軟正黑體" panose="020B0604030504040204" pitchFamily="34" charset="-120"/>
                <a:ea typeface="微軟正黑體" panose="020B0604030504040204" pitchFamily="34" charset="-120"/>
              </a:rPr>
              <a:t>或是</a:t>
            </a:r>
            <a:r>
              <a:rPr lang="en-US" altLang="zh-TW" sz="2800" dirty="0">
                <a:latin typeface="微軟正黑體" panose="020B0604030504040204" pitchFamily="34" charset="-120"/>
                <a:ea typeface="微軟正黑體" panose="020B0604030504040204" pitchFamily="34" charset="-120"/>
              </a:rPr>
              <a:t>2015</a:t>
            </a:r>
            <a:r>
              <a:rPr lang="zh-TW" altLang="en-US" sz="2800" dirty="0">
                <a:latin typeface="微軟正黑體" panose="020B0604030504040204" pitchFamily="34" charset="-120"/>
                <a:ea typeface="微軟正黑體" panose="020B0604030504040204" pitchFamily="34" charset="-120"/>
              </a:rPr>
              <a:t>。</a:t>
            </a:r>
          </a:p>
          <a:p>
            <a:pPr marL="914400" lvl="1" indent="-457200">
              <a:buFont typeface="Arial" panose="020B0604020202020204" pitchFamily="34" charset="0"/>
              <a:buChar char="•"/>
            </a:pPr>
            <a:r>
              <a:rPr lang="en-US" altLang="zh-TW" sz="2800" dirty="0" err="1">
                <a:latin typeface="微軟正黑體" panose="020B0604030504040204" pitchFamily="34" charset="-120"/>
                <a:ea typeface="微軟正黑體" panose="020B0604030504040204" pitchFamily="34" charset="-120"/>
              </a:rPr>
              <a:t>CMake</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版本要高於</a:t>
            </a:r>
            <a:r>
              <a:rPr lang="en-US" altLang="zh-TW" sz="2800" dirty="0">
                <a:latin typeface="微軟正黑體" panose="020B0604030504040204" pitchFamily="34" charset="-120"/>
                <a:ea typeface="微軟正黑體" panose="020B0604030504040204" pitchFamily="34" charset="-120"/>
              </a:rPr>
              <a:t>3.4 (64 bit)</a:t>
            </a:r>
            <a:r>
              <a:rPr lang="zh-TW" altLang="en-US" sz="2800" dirty="0">
                <a:latin typeface="微軟正黑體" panose="020B0604030504040204" pitchFamily="34" charset="-120"/>
                <a:ea typeface="微軟正黑體" panose="020B0604030504040204" pitchFamily="34" charset="-120"/>
              </a:rPr>
              <a:t>，但如果是安裝</a:t>
            </a:r>
            <a:r>
              <a:rPr lang="en-US" altLang="zh-TW" sz="2800" dirty="0">
                <a:latin typeface="微軟正黑體" panose="020B0604030504040204" pitchFamily="34" charset="-120"/>
                <a:ea typeface="微軟正黑體" panose="020B0604030504040204" pitchFamily="34" charset="-120"/>
              </a:rPr>
              <a:t>Visual Studio 2019</a:t>
            </a:r>
            <a:r>
              <a:rPr lang="zh-TW" altLang="en-US" sz="2800" dirty="0">
                <a:latin typeface="微軟正黑體" panose="020B0604030504040204" pitchFamily="34" charset="-120"/>
                <a:ea typeface="微軟正黑體" panose="020B0604030504040204" pitchFamily="34" charset="-120"/>
              </a:rPr>
              <a:t>的話，需要安裝</a:t>
            </a:r>
            <a:r>
              <a:rPr lang="en-US" altLang="zh-TW" sz="2800" dirty="0">
                <a:latin typeface="微軟正黑體" panose="020B0604030504040204" pitchFamily="34" charset="-120"/>
                <a:ea typeface="微軟正黑體" panose="020B0604030504040204" pitchFamily="34" charset="-120"/>
              </a:rPr>
              <a:t>3.14</a:t>
            </a:r>
            <a:r>
              <a:rPr lang="zh-TW" altLang="en-US" sz="2800" dirty="0">
                <a:latin typeface="微軟正黑體" panose="020B0604030504040204" pitchFamily="34" charset="-120"/>
                <a:ea typeface="微軟正黑體" panose="020B0604030504040204" pitchFamily="34" charset="-120"/>
              </a:rPr>
              <a:t>版本。</a:t>
            </a:r>
          </a:p>
          <a:p>
            <a:pPr marL="914400" lvl="1" indent="-45720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Python </a:t>
            </a:r>
            <a:r>
              <a:rPr lang="zh-TW" altLang="en-US" sz="2800" dirty="0">
                <a:latin typeface="微軟正黑體" panose="020B0604030504040204" pitchFamily="34" charset="-120"/>
                <a:ea typeface="微軟正黑體" panose="020B0604030504040204" pitchFamily="34" charset="-120"/>
              </a:rPr>
              <a:t>高於</a:t>
            </a:r>
            <a:r>
              <a:rPr lang="en-US" altLang="zh-TW" sz="2800" dirty="0">
                <a:latin typeface="微軟正黑體" panose="020B0604030504040204" pitchFamily="34" charset="-120"/>
                <a:ea typeface="微軟正黑體" panose="020B0604030504040204" pitchFamily="34" charset="-120"/>
              </a:rPr>
              <a:t>3.6.5</a:t>
            </a:r>
            <a:r>
              <a:rPr lang="zh-TW" altLang="en-US" sz="2800" dirty="0">
                <a:latin typeface="微軟正黑體" panose="020B0604030504040204" pitchFamily="34" charset="-120"/>
                <a:ea typeface="微軟正黑體" panose="020B0604030504040204" pitchFamily="34" charset="-120"/>
              </a:rPr>
              <a:t>，需安裝 </a:t>
            </a:r>
            <a:r>
              <a:rPr lang="en-US" altLang="zh-TW" sz="2800" dirty="0">
                <a:latin typeface="微軟正黑體" panose="020B0604030504040204" pitchFamily="34" charset="-120"/>
                <a:ea typeface="微軟正黑體" panose="020B0604030504040204" pitchFamily="34" charset="-120"/>
              </a:rPr>
              <a:t>: pip install </a:t>
            </a:r>
            <a:r>
              <a:rPr lang="en-US" altLang="zh-TW" sz="2800" dirty="0" err="1">
                <a:latin typeface="微軟正黑體" panose="020B0604030504040204" pitchFamily="34" charset="-120"/>
                <a:ea typeface="微軟正黑體" panose="020B0604030504040204" pitchFamily="34" charset="-120"/>
              </a:rPr>
              <a:t>PyYAML</a:t>
            </a:r>
            <a:r>
              <a:rPr lang="en-US" altLang="zh-TW" sz="2800" dirty="0">
                <a:latin typeface="微軟正黑體" panose="020B0604030504040204" pitchFamily="34" charset="-120"/>
                <a:ea typeface="微軟正黑體" panose="020B0604030504040204" pitchFamily="34" charset="-120"/>
              </a:rPr>
              <a:t>, requests, </a:t>
            </a:r>
            <a:r>
              <a:rPr lang="en-US" altLang="zh-TW" sz="2800" dirty="0" err="1">
                <a:latin typeface="微軟正黑體" panose="020B0604030504040204" pitchFamily="34" charset="-120"/>
                <a:ea typeface="微軟正黑體" panose="020B0604030504040204" pitchFamily="34" charset="-120"/>
              </a:rPr>
              <a:t>numpy</a:t>
            </a:r>
            <a:r>
              <a:rPr lang="en-US" altLang="zh-TW" sz="2800" dirty="0">
                <a:latin typeface="微軟正黑體" panose="020B0604030504040204" pitchFamily="34" charset="-120"/>
                <a:ea typeface="微軟正黑體" panose="020B0604030504040204" pitchFamily="34" charset="-120"/>
              </a:rPr>
              <a:t>, </a:t>
            </a:r>
            <a:r>
              <a:rPr lang="en-US" altLang="zh-TW" sz="2800" dirty="0" err="1">
                <a:latin typeface="微軟正黑體" panose="020B0604030504040204" pitchFamily="34" charset="-120"/>
                <a:ea typeface="微軟正黑體" panose="020B0604030504040204" pitchFamily="34" charset="-120"/>
              </a:rPr>
              <a:t>opencv</a:t>
            </a:r>
            <a:r>
              <a:rPr lang="en-US" altLang="zh-TW" sz="2800" dirty="0">
                <a:latin typeface="微軟正黑體" panose="020B0604030504040204" pitchFamily="34" charset="-120"/>
                <a:ea typeface="微軟正黑體" panose="020B0604030504040204" pitchFamily="34" charset="-120"/>
              </a:rPr>
              <a:t>-python</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857251" y="277149"/>
            <a:ext cx="10477498" cy="943628"/>
          </a:xfrm>
        </p:spPr>
        <p:txBody>
          <a:bodyPr vert="horz" lIns="91440" tIns="45720" rIns="91440" bIns="45720" rtlCol="0" anchor="b">
            <a:normAutofit/>
          </a:bodyPr>
          <a:lstStyle/>
          <a:p>
            <a:pPr fontAlgn="base"/>
            <a:r>
              <a:rPr lang="en-US" altLang="zh-TW" dirty="0"/>
              <a:t>Intel </a:t>
            </a:r>
            <a:r>
              <a:rPr lang="en-US" altLang="zh-TW" dirty="0" err="1"/>
              <a:t>OpenVINO</a:t>
            </a:r>
            <a:r>
              <a:rPr lang="zh-TW" altLang="en-US" dirty="0"/>
              <a:t>介紹</a:t>
            </a:r>
            <a:endParaRPr lang="en-US" altLang="zh-TW" dirty="0"/>
          </a:p>
        </p:txBody>
      </p:sp>
    </p:spTree>
    <p:extLst>
      <p:ext uri="{BB962C8B-B14F-4D97-AF65-F5344CB8AC3E}">
        <p14:creationId xmlns:p14="http://schemas.microsoft.com/office/powerpoint/2010/main" val="4035601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圖片 14" descr="抽象設計">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標題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rtlCol="0">
            <a:normAutofit/>
          </a:bodyPr>
          <a:lstStyle/>
          <a:p>
            <a:pPr rtl="0"/>
            <a:r>
              <a:rPr lang="zh-TW" altLang="en-US" dirty="0">
                <a:latin typeface="Microsoft JhengHei UI" panose="020B0604030504040204" pitchFamily="34" charset="-120"/>
                <a:ea typeface="Microsoft JhengHei UI" panose="020B0604030504040204" pitchFamily="34" charset="-120"/>
              </a:rPr>
              <a:t>感謝您！</a:t>
            </a:r>
            <a:endParaRPr lang="zh-TW" altLang="ru-RU" dirty="0">
              <a:latin typeface="Microsoft JhengHei UI" panose="020B0604030504040204" pitchFamily="34" charset="-120"/>
              <a:ea typeface="Microsoft JhengHei UI" panose="020B0604030504040204" pitchFamily="34" charset="-120"/>
            </a:endParaRPr>
          </a:p>
        </p:txBody>
      </p:sp>
      <p:sp>
        <p:nvSpPr>
          <p:cNvPr id="13" name="副標題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rtlCol="0">
            <a:normAutofit/>
          </a:bodyPr>
          <a:lstStyle/>
          <a:p>
            <a:pPr rtl="0"/>
            <a:r>
              <a:rPr lang="en-US" altLang="zh-TW" dirty="0">
                <a:latin typeface="Microsoft JhengHei UI" panose="020B0604030504040204" pitchFamily="34" charset="-120"/>
                <a:ea typeface="Microsoft JhengHei UI" panose="020B0604030504040204" pitchFamily="34" charset="-120"/>
              </a:rPr>
              <a:t>someone@Example.com</a:t>
            </a:r>
            <a:endParaRPr lang="zh-TW" altLang="ru-RU" dirty="0">
              <a:latin typeface="Microsoft JhengHei UI" panose="020B0604030504040204" pitchFamily="34" charset="-120"/>
              <a:ea typeface="Microsoft JhengHei UI" panose="020B0604030504040204" pitchFamily="34" charset="-120"/>
            </a:endParaRPr>
          </a:p>
        </p:txBody>
      </p:sp>
      <p:sp>
        <p:nvSpPr>
          <p:cNvPr id="57" name="矩形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pic>
        <p:nvPicPr>
          <p:cNvPr id="6148" name="Picture 4" descr="https://1.bp.blogspot.com/-hVzFUiVklbw/WUNNqBLHb3I/AAAAAAAAAWE/dfcGRWIQJ4Y2LEBocoexsYcx79P3gOX_QCLcBGAs/s1600/image007.tif">
            <a:extLst>
              <a:ext uri="{FF2B5EF4-FFF2-40B4-BE49-F238E27FC236}">
                <a16:creationId xmlns:a16="http://schemas.microsoft.com/office/drawing/2014/main" id="{A3FB0A25-FA0A-4650-84C7-42A0B35AF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460" y="430340"/>
            <a:ext cx="9227820" cy="59973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9684670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1059181" y="1373177"/>
            <a:ext cx="8221979" cy="147918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zh-TW" sz="3200" b="1" dirty="0">
                <a:latin typeface="微軟正黑體" panose="020B0604030504040204" pitchFamily="34" charset="-120"/>
                <a:ea typeface="微軟正黑體" panose="020B0604030504040204" pitchFamily="34" charset="-120"/>
              </a:rPr>
              <a:t>機器學習最主要有兩個目的，</a:t>
            </a:r>
            <a:r>
              <a:rPr lang="zh-TW" altLang="zh-TW" sz="3200"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預測</a:t>
            </a:r>
            <a:r>
              <a:rPr lang="zh-TW" altLang="zh-TW" sz="3200" b="1" dirty="0">
                <a:latin typeface="微軟正黑體" panose="020B0604030504040204" pitchFamily="34" charset="-120"/>
                <a:ea typeface="微軟正黑體" panose="020B0604030504040204" pitchFamily="34" charset="-120"/>
              </a:rPr>
              <a:t>與</a:t>
            </a:r>
            <a:r>
              <a:rPr lang="zh-TW" altLang="zh-TW" sz="3200"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分類</a:t>
            </a:r>
            <a:r>
              <a:rPr lang="zh-TW" altLang="zh-TW" sz="3200" b="1" dirty="0">
                <a:latin typeface="微軟正黑體" panose="020B0604030504040204" pitchFamily="34" charset="-120"/>
                <a:ea typeface="微軟正黑體" panose="020B0604030504040204" pitchFamily="34" charset="-120"/>
              </a:rPr>
              <a:t>。</a:t>
            </a:r>
            <a:endParaRPr lang="en-US" altLang="zh-TW" sz="32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zh-TW" sz="3200" b="1" dirty="0">
                <a:latin typeface="微軟正黑體" panose="020B0604030504040204" pitchFamily="34" charset="-120"/>
                <a:ea typeface="微軟正黑體" panose="020B0604030504040204" pitchFamily="34" charset="-120"/>
              </a:rPr>
              <a:t>例如我們來看看這幾個例子：</a:t>
            </a:r>
            <a:endParaRPr lang="zh-TW" altLang="en-US" sz="44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機器學習 </a:t>
            </a:r>
            <a:r>
              <a:rPr lang="en-US" altLang="zh-TW" sz="4400" dirty="0"/>
              <a:t>Machine Learning</a:t>
            </a:r>
            <a:endParaRPr lang="en-US" altLang="zh-TW" dirty="0"/>
          </a:p>
        </p:txBody>
      </p:sp>
      <p:pic>
        <p:nvPicPr>
          <p:cNvPr id="6" name="圖片 5" descr="https://lh6.googleusercontent.com/8-3iq-SnzJRUHiqg0oILLrkelcqGPGTKl8R1gMDHJY0=w432-h208-no">
            <a:extLst>
              <a:ext uri="{FF2B5EF4-FFF2-40B4-BE49-F238E27FC236}">
                <a16:creationId xmlns:a16="http://schemas.microsoft.com/office/drawing/2014/main" id="{645CD97C-9BDC-41BB-B3A8-A51A6780C19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17335" y="3429000"/>
            <a:ext cx="4624333" cy="2497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1">
            <a:extLst>
              <a:ext uri="{FF2B5EF4-FFF2-40B4-BE49-F238E27FC236}">
                <a16:creationId xmlns:a16="http://schemas.microsoft.com/office/drawing/2014/main" id="{3EF2E89C-50B3-4471-BDCF-69F8EABB5F9C}"/>
              </a:ext>
            </a:extLst>
          </p:cNvPr>
          <p:cNvSpPr/>
          <p:nvPr/>
        </p:nvSpPr>
        <p:spPr>
          <a:xfrm>
            <a:off x="1952175" y="6203899"/>
            <a:ext cx="2954655" cy="369332"/>
          </a:xfrm>
          <a:prstGeom prst="rect">
            <a:avLst/>
          </a:prstGeom>
        </p:spPr>
        <p:txBody>
          <a:bodyPr wrap="none">
            <a:spAutoFit/>
          </a:bodyPr>
          <a:lstStyle/>
          <a:p>
            <a:r>
              <a:rPr lang="zh-TW" altLang="zh-TW" dirty="0">
                <a:latin typeface="Calibri" panose="020F0502020204030204" pitchFamily="34" charset="0"/>
                <a:cs typeface="Times New Roman" panose="02020603050405020304" pitchFamily="18" charset="0"/>
              </a:rPr>
              <a:t>決策樹來分類是否會買電腦</a:t>
            </a:r>
            <a:endParaRPr lang="zh-TW" altLang="en-US" dirty="0"/>
          </a:p>
        </p:txBody>
      </p:sp>
      <p:grpSp>
        <p:nvGrpSpPr>
          <p:cNvPr id="11" name="群組 10">
            <a:extLst>
              <a:ext uri="{FF2B5EF4-FFF2-40B4-BE49-F238E27FC236}">
                <a16:creationId xmlns:a16="http://schemas.microsoft.com/office/drawing/2014/main" id="{EB340155-9F64-4232-8D7B-50D1D8523030}"/>
              </a:ext>
            </a:extLst>
          </p:cNvPr>
          <p:cNvGrpSpPr/>
          <p:nvPr/>
        </p:nvGrpSpPr>
        <p:grpSpPr>
          <a:xfrm>
            <a:off x="6392227" y="3429000"/>
            <a:ext cx="4892993" cy="3080266"/>
            <a:chOff x="6392227" y="3429000"/>
            <a:chExt cx="4892993" cy="3080266"/>
          </a:xfrm>
        </p:grpSpPr>
        <p:grpSp>
          <p:nvGrpSpPr>
            <p:cNvPr id="10" name="群組 9">
              <a:extLst>
                <a:ext uri="{FF2B5EF4-FFF2-40B4-BE49-F238E27FC236}">
                  <a16:creationId xmlns:a16="http://schemas.microsoft.com/office/drawing/2014/main" id="{E55B3DD0-3BE2-4076-80C3-999A51E989F9}"/>
                </a:ext>
              </a:extLst>
            </p:cNvPr>
            <p:cNvGrpSpPr/>
            <p:nvPr/>
          </p:nvGrpSpPr>
          <p:grpSpPr>
            <a:xfrm>
              <a:off x="6392227" y="3429000"/>
              <a:ext cx="4892993" cy="3080266"/>
              <a:chOff x="6392227" y="3429000"/>
              <a:chExt cx="4892993" cy="3080266"/>
            </a:xfrm>
          </p:grpSpPr>
          <p:grpSp>
            <p:nvGrpSpPr>
              <p:cNvPr id="8" name="群組 7">
                <a:extLst>
                  <a:ext uri="{FF2B5EF4-FFF2-40B4-BE49-F238E27FC236}">
                    <a16:creationId xmlns:a16="http://schemas.microsoft.com/office/drawing/2014/main" id="{FA46CE6D-8E7C-4303-B7FE-8E3E4F061E6A}"/>
                  </a:ext>
                </a:extLst>
              </p:cNvPr>
              <p:cNvGrpSpPr/>
              <p:nvPr/>
            </p:nvGrpSpPr>
            <p:grpSpPr>
              <a:xfrm>
                <a:off x="6392227" y="3429000"/>
                <a:ext cx="4892993" cy="3080266"/>
                <a:chOff x="6392227" y="3429000"/>
                <a:chExt cx="4892993" cy="3080266"/>
              </a:xfrm>
            </p:grpSpPr>
            <p:pic>
              <p:nvPicPr>
                <p:cNvPr id="7" name="圖片 6">
                  <a:extLst>
                    <a:ext uri="{FF2B5EF4-FFF2-40B4-BE49-F238E27FC236}">
                      <a16:creationId xmlns:a16="http://schemas.microsoft.com/office/drawing/2014/main" id="{CE8B79C5-6EBF-4F0E-98A1-E87DD0CE61E3}"/>
                    </a:ext>
                  </a:extLst>
                </p:cNvPr>
                <p:cNvPicPr/>
                <p:nvPr/>
              </p:nvPicPr>
              <p:blipFill rotWithShape="1">
                <a:blip r:embed="rId5"/>
                <a:srcRect t="11305"/>
                <a:stretch/>
              </p:blipFill>
              <p:spPr bwMode="auto">
                <a:xfrm>
                  <a:off x="6392227" y="3429000"/>
                  <a:ext cx="4892993" cy="2497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0F9862EB-003B-45E9-8394-D667F407D54C}"/>
                    </a:ext>
                  </a:extLst>
                </p:cNvPr>
                <p:cNvSpPr/>
                <p:nvPr/>
              </p:nvSpPr>
              <p:spPr>
                <a:xfrm>
                  <a:off x="6392227" y="6139934"/>
                  <a:ext cx="4339650" cy="369332"/>
                </a:xfrm>
                <a:prstGeom prst="rect">
                  <a:avLst/>
                </a:prstGeom>
              </p:spPr>
              <p:txBody>
                <a:bodyPr wrap="none">
                  <a:spAutoFit/>
                </a:bodyPr>
                <a:lstStyle/>
                <a:p>
                  <a:r>
                    <a:rPr lang="zh-TW" altLang="zh-TW" dirty="0">
                      <a:latin typeface="Calibri" panose="020F0502020204030204" pitchFamily="34" charset="0"/>
                      <a:cs typeface="Times New Roman" panose="02020603050405020304" pitchFamily="18" charset="0"/>
                    </a:rPr>
                    <a:t>簡單的預測模式，</a:t>
                  </a:r>
                  <a:r>
                    <a:rPr lang="zh-TW" altLang="en-US" dirty="0">
                      <a:latin typeface="Calibri" panose="020F0502020204030204" pitchFamily="34" charset="0"/>
                      <a:cs typeface="Times New Roman" panose="02020603050405020304" pitchFamily="18" charset="0"/>
                    </a:rPr>
                    <a:t>例如食量越大</a:t>
                  </a:r>
                  <a:r>
                    <a:rPr lang="zh-TW" altLang="zh-TW" dirty="0">
                      <a:latin typeface="Calibri" panose="020F0502020204030204" pitchFamily="34" charset="0"/>
                      <a:cs typeface="Times New Roman" panose="02020603050405020304" pitchFamily="18" charset="0"/>
                    </a:rPr>
                    <a:t>跑得越快</a:t>
                  </a:r>
                  <a:endParaRPr lang="zh-TW" altLang="en-US" dirty="0"/>
                </a:p>
              </p:txBody>
            </p:sp>
          </p:grpSp>
          <p:sp>
            <p:nvSpPr>
              <p:cNvPr id="9" name="矩形 8">
                <a:extLst>
                  <a:ext uri="{FF2B5EF4-FFF2-40B4-BE49-F238E27FC236}">
                    <a16:creationId xmlns:a16="http://schemas.microsoft.com/office/drawing/2014/main" id="{8986A059-C3FE-4D69-BB23-62A4ECDD2768}"/>
                  </a:ext>
                </a:extLst>
              </p:cNvPr>
              <p:cNvSpPr/>
              <p:nvPr/>
            </p:nvSpPr>
            <p:spPr>
              <a:xfrm>
                <a:off x="7217748" y="5585843"/>
                <a:ext cx="1344304" cy="327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食量大小</a:t>
                </a:r>
              </a:p>
            </p:txBody>
          </p:sp>
        </p:grpSp>
        <p:sp>
          <p:nvSpPr>
            <p:cNvPr id="12" name="矩形 11">
              <a:extLst>
                <a:ext uri="{FF2B5EF4-FFF2-40B4-BE49-F238E27FC236}">
                  <a16:creationId xmlns:a16="http://schemas.microsoft.com/office/drawing/2014/main" id="{05D9C356-390C-49F9-9B9A-13BEDBF97192}"/>
                </a:ext>
              </a:extLst>
            </p:cNvPr>
            <p:cNvSpPr/>
            <p:nvPr/>
          </p:nvSpPr>
          <p:spPr>
            <a:xfrm>
              <a:off x="6392227" y="4094328"/>
              <a:ext cx="643195" cy="6482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跑步</a:t>
              </a:r>
              <a:endParaRPr lang="en-US" altLang="zh-TW" dirty="0">
                <a:solidFill>
                  <a:srgbClr val="FF0000"/>
                </a:solidFill>
              </a:endParaRPr>
            </a:p>
            <a:p>
              <a:pPr algn="ctr"/>
              <a:r>
                <a:rPr lang="zh-TW" altLang="en-US" dirty="0">
                  <a:solidFill>
                    <a:srgbClr val="FF0000"/>
                  </a:solidFill>
                </a:rPr>
                <a:t>速度</a:t>
              </a:r>
            </a:p>
          </p:txBody>
        </p:sp>
        <p:sp>
          <p:nvSpPr>
            <p:cNvPr id="13" name="矩形 12">
              <a:extLst>
                <a:ext uri="{FF2B5EF4-FFF2-40B4-BE49-F238E27FC236}">
                  <a16:creationId xmlns:a16="http://schemas.microsoft.com/office/drawing/2014/main" id="{6C7F9847-1ED7-4B4A-8161-A9B2403EA30E}"/>
                </a:ext>
              </a:extLst>
            </p:cNvPr>
            <p:cNvSpPr/>
            <p:nvPr/>
          </p:nvSpPr>
          <p:spPr>
            <a:xfrm>
              <a:off x="8870908" y="3562074"/>
              <a:ext cx="2203757" cy="1347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從這些資料來看，食量越大，跑步速度越快</a:t>
              </a:r>
            </a:p>
          </p:txBody>
        </p:sp>
      </p:grpSp>
    </p:spTree>
    <p:extLst>
      <p:ext uri="{BB962C8B-B14F-4D97-AF65-F5344CB8AC3E}">
        <p14:creationId xmlns:p14="http://schemas.microsoft.com/office/powerpoint/2010/main" val="16207743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117335" y="1731317"/>
            <a:ext cx="10477499" cy="659540"/>
          </a:xfrm>
          <a:prstGeom prst="rect">
            <a:avLst/>
          </a:prstGeom>
          <a:noFill/>
        </p:spPr>
        <p:txBody>
          <a:bodyPr wrap="square" rtlCol="0">
            <a:spAutoFit/>
          </a:bodyPr>
          <a:lstStyle/>
          <a:p>
            <a:pPr>
              <a:lnSpc>
                <a:spcPct val="150000"/>
              </a:lnSpc>
            </a:pPr>
            <a:r>
              <a:rPr lang="zh-TW" altLang="zh-TW" sz="2800" dirty="0">
                <a:latin typeface="微軟正黑體" panose="020B0604030504040204" pitchFamily="34" charset="-120"/>
                <a:ea typeface="微軟正黑體" panose="020B0604030504040204" pitchFamily="34" charset="-120"/>
              </a:rPr>
              <a:t>我們可以畫一條</a:t>
            </a:r>
            <a:r>
              <a:rPr lang="zh-TW" altLang="en-US" sz="2800" dirty="0">
                <a:latin typeface="微軟正黑體" panose="020B0604030504040204" pitchFamily="34" charset="-120"/>
                <a:ea typeface="微軟正黑體" panose="020B0604030504040204" pitchFamily="34" charset="-120"/>
              </a:rPr>
              <a:t>線</a:t>
            </a:r>
            <a:r>
              <a:rPr lang="zh-TW" altLang="zh-TW" sz="2800" dirty="0">
                <a:latin typeface="微軟正黑體" panose="020B0604030504040204" pitchFamily="34" charset="-120"/>
                <a:ea typeface="微軟正黑體" panose="020B0604030504040204" pitchFamily="34" charset="-120"/>
              </a:rPr>
              <a:t>來代表趨勢</a:t>
            </a:r>
            <a:r>
              <a:rPr lang="en-US" altLang="zh-TW" sz="2800" dirty="0">
                <a:latin typeface="微軟正黑體" panose="020B0604030504040204" pitchFamily="34" charset="-120"/>
                <a:ea typeface="微軟正黑體" panose="020B0604030504040204" pitchFamily="34" charset="-120"/>
              </a:rPr>
              <a:t>(</a:t>
            </a:r>
            <a:r>
              <a:rPr lang="zh-TW" altLang="zh-TW" sz="2800" dirty="0">
                <a:latin typeface="微軟正黑體" panose="020B0604030504040204" pitchFamily="34" charset="-120"/>
                <a:ea typeface="微軟正黑體" panose="020B0604030504040204" pitchFamily="34" charset="-120"/>
              </a:rPr>
              <a:t>左圖</a:t>
            </a:r>
            <a:r>
              <a:rPr lang="en-US" altLang="zh-TW" sz="2800" dirty="0">
                <a:latin typeface="微軟正黑體" panose="020B0604030504040204" pitchFamily="34" charset="-120"/>
                <a:ea typeface="微軟正黑體" panose="020B0604030504040204" pitchFamily="34" charset="-120"/>
              </a:rPr>
              <a:t>)</a:t>
            </a:r>
            <a:r>
              <a:rPr lang="zh-TW"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這條線</a:t>
            </a:r>
            <a:r>
              <a:rPr lang="zh-TW" altLang="zh-TW" sz="2800" dirty="0">
                <a:latin typeface="微軟正黑體" panose="020B0604030504040204" pitchFamily="34" charset="-120"/>
                <a:ea typeface="微軟正黑體" panose="020B0604030504040204" pitchFamily="34" charset="-120"/>
              </a:rPr>
              <a:t>可以用來預測</a:t>
            </a:r>
            <a:r>
              <a:rPr lang="en-US" altLang="zh-TW" sz="2800" dirty="0">
                <a:latin typeface="微軟正黑體" panose="020B0604030504040204" pitchFamily="34" charset="-120"/>
                <a:ea typeface="微軟正黑體" panose="020B0604030504040204" pitchFamily="34" charset="-120"/>
              </a:rPr>
              <a:t>(</a:t>
            </a:r>
            <a:r>
              <a:rPr lang="zh-TW" altLang="zh-TW" sz="2800" dirty="0">
                <a:latin typeface="微軟正黑體" panose="020B0604030504040204" pitchFamily="34" charset="-120"/>
                <a:ea typeface="微軟正黑體" panose="020B0604030504040204" pitchFamily="34" charset="-120"/>
              </a:rPr>
              <a:t>右圖</a:t>
            </a:r>
            <a:r>
              <a:rPr lang="en-US" altLang="zh-TW" sz="2800" dirty="0">
                <a:latin typeface="微軟正黑體" panose="020B0604030504040204" pitchFamily="34" charset="-120"/>
                <a:ea typeface="微軟正黑體" panose="020B0604030504040204" pitchFamily="34" charset="-120"/>
              </a:rPr>
              <a:t>)</a:t>
            </a:r>
            <a:endParaRPr lang="zh-TW" altLang="en-US" sz="60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機器學習 </a:t>
            </a:r>
            <a:r>
              <a:rPr lang="en-US" altLang="zh-TW" sz="4400" dirty="0"/>
              <a:t>Machine Learning</a:t>
            </a:r>
            <a:endParaRPr lang="en-US" altLang="zh-TW" dirty="0"/>
          </a:p>
        </p:txBody>
      </p:sp>
      <p:sp>
        <p:nvSpPr>
          <p:cNvPr id="9" name="箭號: 向右 8">
            <a:extLst>
              <a:ext uri="{FF2B5EF4-FFF2-40B4-BE49-F238E27FC236}">
                <a16:creationId xmlns:a16="http://schemas.microsoft.com/office/drawing/2014/main" id="{A5F2224A-6896-46A2-8BD2-258ADC0192C2}"/>
              </a:ext>
            </a:extLst>
          </p:cNvPr>
          <p:cNvSpPr/>
          <p:nvPr/>
        </p:nvSpPr>
        <p:spPr>
          <a:xfrm>
            <a:off x="5387340" y="4122174"/>
            <a:ext cx="1158240" cy="57174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52618591-1FD5-4708-B932-6EA93637A17B}"/>
              </a:ext>
            </a:extLst>
          </p:cNvPr>
          <p:cNvGrpSpPr/>
          <p:nvPr/>
        </p:nvGrpSpPr>
        <p:grpSpPr>
          <a:xfrm>
            <a:off x="1708335" y="2893777"/>
            <a:ext cx="3074670" cy="2893060"/>
            <a:chOff x="1708335" y="2893777"/>
            <a:chExt cx="3074670" cy="2893060"/>
          </a:xfrm>
        </p:grpSpPr>
        <p:pic>
          <p:nvPicPr>
            <p:cNvPr id="10" name="圖片 9">
              <a:extLst>
                <a:ext uri="{FF2B5EF4-FFF2-40B4-BE49-F238E27FC236}">
                  <a16:creationId xmlns:a16="http://schemas.microsoft.com/office/drawing/2014/main" id="{B2B2837E-9824-47D6-9E9C-E6D2A2C14445}"/>
                </a:ext>
              </a:extLst>
            </p:cNvPr>
            <p:cNvPicPr/>
            <p:nvPr/>
          </p:nvPicPr>
          <p:blipFill>
            <a:blip r:embed="rId3"/>
            <a:stretch>
              <a:fillRect/>
            </a:stretch>
          </p:blipFill>
          <p:spPr>
            <a:xfrm>
              <a:off x="1708335" y="2893777"/>
              <a:ext cx="3074670" cy="2893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矩形 6">
              <a:extLst>
                <a:ext uri="{FF2B5EF4-FFF2-40B4-BE49-F238E27FC236}">
                  <a16:creationId xmlns:a16="http://schemas.microsoft.com/office/drawing/2014/main" id="{68B656F1-58B7-41ED-AD61-86C1FBC23979}"/>
                </a:ext>
              </a:extLst>
            </p:cNvPr>
            <p:cNvSpPr/>
            <p:nvPr/>
          </p:nvSpPr>
          <p:spPr>
            <a:xfrm>
              <a:off x="2986942" y="5244649"/>
              <a:ext cx="1455404" cy="39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食量大小</a:t>
              </a:r>
            </a:p>
          </p:txBody>
        </p:sp>
        <p:sp>
          <p:nvSpPr>
            <p:cNvPr id="12" name="矩形 11">
              <a:extLst>
                <a:ext uri="{FF2B5EF4-FFF2-40B4-BE49-F238E27FC236}">
                  <a16:creationId xmlns:a16="http://schemas.microsoft.com/office/drawing/2014/main" id="{D2F680AC-94CE-4EDE-A010-6D45625EC0AB}"/>
                </a:ext>
              </a:extLst>
            </p:cNvPr>
            <p:cNvSpPr/>
            <p:nvPr/>
          </p:nvSpPr>
          <p:spPr>
            <a:xfrm>
              <a:off x="1895290" y="3663833"/>
              <a:ext cx="643195" cy="6482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跑步</a:t>
              </a:r>
              <a:endParaRPr lang="en-US" altLang="zh-TW" dirty="0">
                <a:solidFill>
                  <a:srgbClr val="FF0000"/>
                </a:solidFill>
              </a:endParaRPr>
            </a:p>
            <a:p>
              <a:pPr algn="ctr"/>
              <a:r>
                <a:rPr lang="zh-TW" altLang="en-US" dirty="0">
                  <a:solidFill>
                    <a:srgbClr val="FF0000"/>
                  </a:solidFill>
                </a:rPr>
                <a:t>速度</a:t>
              </a:r>
            </a:p>
          </p:txBody>
        </p:sp>
      </p:grpSp>
      <p:grpSp>
        <p:nvGrpSpPr>
          <p:cNvPr id="17" name="群組 16">
            <a:extLst>
              <a:ext uri="{FF2B5EF4-FFF2-40B4-BE49-F238E27FC236}">
                <a16:creationId xmlns:a16="http://schemas.microsoft.com/office/drawing/2014/main" id="{EB0D55B6-B075-47A1-965F-990E76EA968A}"/>
              </a:ext>
            </a:extLst>
          </p:cNvPr>
          <p:cNvGrpSpPr/>
          <p:nvPr/>
        </p:nvGrpSpPr>
        <p:grpSpPr>
          <a:xfrm>
            <a:off x="4783006" y="2442967"/>
            <a:ext cx="1911156" cy="928030"/>
            <a:chOff x="4783006" y="2442967"/>
            <a:chExt cx="1911156" cy="928030"/>
          </a:xfrm>
        </p:grpSpPr>
        <p:sp>
          <p:nvSpPr>
            <p:cNvPr id="14" name="矩形 13">
              <a:extLst>
                <a:ext uri="{FF2B5EF4-FFF2-40B4-BE49-F238E27FC236}">
                  <a16:creationId xmlns:a16="http://schemas.microsoft.com/office/drawing/2014/main" id="{E11AAE6E-41B7-44F7-A8A2-ED3D9E4D5244}"/>
                </a:ext>
              </a:extLst>
            </p:cNvPr>
            <p:cNvSpPr/>
            <p:nvPr/>
          </p:nvSpPr>
          <p:spPr>
            <a:xfrm>
              <a:off x="5238758" y="2442967"/>
              <a:ext cx="1455404" cy="398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dirty="0">
                  <a:latin typeface="微軟正黑體" panose="020B0604030504040204" pitchFamily="34" charset="-120"/>
                  <a:ea typeface="微軟正黑體" panose="020B0604030504040204" pitchFamily="34" charset="-120"/>
                </a:rPr>
                <a:t>畫一條</a:t>
              </a:r>
              <a:r>
                <a:rPr lang="zh-TW" altLang="en-US" dirty="0">
                  <a:latin typeface="微軟正黑體" panose="020B0604030504040204" pitchFamily="34" charset="-120"/>
                  <a:ea typeface="微軟正黑體" panose="020B0604030504040204" pitchFamily="34" charset="-120"/>
                </a:rPr>
                <a:t>線</a:t>
              </a:r>
              <a:endParaRPr lang="zh-TW" altLang="en-US" dirty="0">
                <a:solidFill>
                  <a:srgbClr val="FF0000"/>
                </a:solidFill>
              </a:endParaRPr>
            </a:p>
          </p:txBody>
        </p:sp>
        <p:cxnSp>
          <p:nvCxnSpPr>
            <p:cNvPr id="15" name="直線單箭頭接點 14">
              <a:extLst>
                <a:ext uri="{FF2B5EF4-FFF2-40B4-BE49-F238E27FC236}">
                  <a16:creationId xmlns:a16="http://schemas.microsoft.com/office/drawing/2014/main" id="{0FE80E65-C07B-44C3-B899-B6A629DD9DAF}"/>
                </a:ext>
              </a:extLst>
            </p:cNvPr>
            <p:cNvCxnSpPr>
              <a:cxnSpLocks/>
            </p:cNvCxnSpPr>
            <p:nvPr/>
          </p:nvCxnSpPr>
          <p:spPr>
            <a:xfrm flipH="1">
              <a:off x="4783006" y="2766445"/>
              <a:ext cx="689193" cy="604552"/>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p:grpSp>
        <p:nvGrpSpPr>
          <p:cNvPr id="30" name="群組 29">
            <a:extLst>
              <a:ext uri="{FF2B5EF4-FFF2-40B4-BE49-F238E27FC236}">
                <a16:creationId xmlns:a16="http://schemas.microsoft.com/office/drawing/2014/main" id="{63DF89B9-6B5D-4234-B541-83E3D56730AF}"/>
              </a:ext>
            </a:extLst>
          </p:cNvPr>
          <p:cNvGrpSpPr/>
          <p:nvPr/>
        </p:nvGrpSpPr>
        <p:grpSpPr>
          <a:xfrm>
            <a:off x="7045278" y="2893777"/>
            <a:ext cx="3404778" cy="2893060"/>
            <a:chOff x="7045278" y="2893777"/>
            <a:chExt cx="3404778" cy="2893060"/>
          </a:xfrm>
        </p:grpSpPr>
        <p:grpSp>
          <p:nvGrpSpPr>
            <p:cNvPr id="3" name="群組 2">
              <a:extLst>
                <a:ext uri="{FF2B5EF4-FFF2-40B4-BE49-F238E27FC236}">
                  <a16:creationId xmlns:a16="http://schemas.microsoft.com/office/drawing/2014/main" id="{AC648C1C-B816-4FEA-9698-AF70C3829BA7}"/>
                </a:ext>
              </a:extLst>
            </p:cNvPr>
            <p:cNvGrpSpPr/>
            <p:nvPr/>
          </p:nvGrpSpPr>
          <p:grpSpPr>
            <a:xfrm>
              <a:off x="7045278" y="2893777"/>
              <a:ext cx="3404778" cy="2893060"/>
              <a:chOff x="7045278" y="2893777"/>
              <a:chExt cx="3404778" cy="2893060"/>
            </a:xfrm>
          </p:grpSpPr>
          <p:pic>
            <p:nvPicPr>
              <p:cNvPr id="11" name="圖片 10">
                <a:extLst>
                  <a:ext uri="{FF2B5EF4-FFF2-40B4-BE49-F238E27FC236}">
                    <a16:creationId xmlns:a16="http://schemas.microsoft.com/office/drawing/2014/main" id="{AF76BAC0-A8B9-4441-AB42-8700C5185D7A}"/>
                  </a:ext>
                </a:extLst>
              </p:cNvPr>
              <p:cNvPicPr/>
              <p:nvPr/>
            </p:nvPicPr>
            <p:blipFill>
              <a:blip r:embed="rId4"/>
              <a:stretch>
                <a:fillRect/>
              </a:stretch>
            </p:blipFill>
            <p:spPr>
              <a:xfrm>
                <a:off x="7045278" y="2893777"/>
                <a:ext cx="3404778" cy="2893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a:extLst>
                  <a:ext uri="{FF2B5EF4-FFF2-40B4-BE49-F238E27FC236}">
                    <a16:creationId xmlns:a16="http://schemas.microsoft.com/office/drawing/2014/main" id="{918BD772-3958-44E8-A3B3-F6C8FBF5CA88}"/>
                  </a:ext>
                </a:extLst>
              </p:cNvPr>
              <p:cNvSpPr/>
              <p:nvPr/>
            </p:nvSpPr>
            <p:spPr>
              <a:xfrm>
                <a:off x="8291373" y="5374489"/>
                <a:ext cx="1234765" cy="330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食量大小</a:t>
                </a:r>
              </a:p>
            </p:txBody>
          </p:sp>
          <p:sp>
            <p:nvSpPr>
              <p:cNvPr id="13" name="矩形 12">
                <a:extLst>
                  <a:ext uri="{FF2B5EF4-FFF2-40B4-BE49-F238E27FC236}">
                    <a16:creationId xmlns:a16="http://schemas.microsoft.com/office/drawing/2014/main" id="{42A0969D-61DB-418B-9506-86C861F3122B}"/>
                  </a:ext>
                </a:extLst>
              </p:cNvPr>
              <p:cNvSpPr/>
              <p:nvPr/>
            </p:nvSpPr>
            <p:spPr>
              <a:xfrm>
                <a:off x="7211093" y="3923731"/>
                <a:ext cx="643195" cy="6482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跑步</a:t>
                </a:r>
                <a:endParaRPr lang="en-US" altLang="zh-TW" dirty="0">
                  <a:solidFill>
                    <a:srgbClr val="FF0000"/>
                  </a:solidFill>
                </a:endParaRPr>
              </a:p>
              <a:p>
                <a:pPr algn="ctr"/>
                <a:r>
                  <a:rPr lang="zh-TW" altLang="en-US" dirty="0">
                    <a:solidFill>
                      <a:srgbClr val="FF0000"/>
                    </a:solidFill>
                  </a:rPr>
                  <a:t>速度</a:t>
                </a:r>
              </a:p>
            </p:txBody>
          </p:sp>
        </p:grpSp>
        <p:sp>
          <p:nvSpPr>
            <p:cNvPr id="28" name="矩形 27">
              <a:extLst>
                <a:ext uri="{FF2B5EF4-FFF2-40B4-BE49-F238E27FC236}">
                  <a16:creationId xmlns:a16="http://schemas.microsoft.com/office/drawing/2014/main" id="{F4E0E529-4CDF-4734-8A5D-67738DE2DFC9}"/>
                </a:ext>
              </a:extLst>
            </p:cNvPr>
            <p:cNvSpPr/>
            <p:nvPr/>
          </p:nvSpPr>
          <p:spPr>
            <a:xfrm>
              <a:off x="8118658" y="2947917"/>
              <a:ext cx="1234765" cy="1174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A81BF7BE-7C59-427F-A7EE-A910BDB04BF5}"/>
                </a:ext>
              </a:extLst>
            </p:cNvPr>
            <p:cNvSpPr/>
            <p:nvPr/>
          </p:nvSpPr>
          <p:spPr>
            <a:xfrm>
              <a:off x="8937423" y="2947917"/>
              <a:ext cx="831999" cy="3286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F7128569-5341-47AD-9519-124743BB2FBF}"/>
              </a:ext>
            </a:extLst>
          </p:cNvPr>
          <p:cNvGrpSpPr/>
          <p:nvPr/>
        </p:nvGrpSpPr>
        <p:grpSpPr>
          <a:xfrm>
            <a:off x="9403308" y="4467144"/>
            <a:ext cx="2344632" cy="636988"/>
            <a:chOff x="9403307" y="4494570"/>
            <a:chExt cx="2344632" cy="636988"/>
          </a:xfrm>
        </p:grpSpPr>
        <p:sp>
          <p:nvSpPr>
            <p:cNvPr id="18" name="矩形 17">
              <a:extLst>
                <a:ext uri="{FF2B5EF4-FFF2-40B4-BE49-F238E27FC236}">
                  <a16:creationId xmlns:a16="http://schemas.microsoft.com/office/drawing/2014/main" id="{06A70D6F-FE87-4468-A69D-B76EBFEFB685}"/>
                </a:ext>
              </a:extLst>
            </p:cNvPr>
            <p:cNvSpPr/>
            <p:nvPr/>
          </p:nvSpPr>
          <p:spPr>
            <a:xfrm>
              <a:off x="9874040" y="4494570"/>
              <a:ext cx="1873899" cy="398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latin typeface="微軟正黑體" panose="020B0604030504040204" pitchFamily="34" charset="-120"/>
                  <a:ea typeface="微軟正黑體" panose="020B0604030504040204" pitchFamily="34" charset="-120"/>
                </a:rPr>
                <a:t>當有這樣的食量</a:t>
              </a:r>
              <a:endParaRPr lang="zh-TW" altLang="en-US" dirty="0">
                <a:solidFill>
                  <a:schemeClr val="bg1"/>
                </a:solidFill>
              </a:endParaRPr>
            </a:p>
          </p:txBody>
        </p:sp>
        <p:cxnSp>
          <p:nvCxnSpPr>
            <p:cNvPr id="19" name="直線單箭頭接點 18">
              <a:extLst>
                <a:ext uri="{FF2B5EF4-FFF2-40B4-BE49-F238E27FC236}">
                  <a16:creationId xmlns:a16="http://schemas.microsoft.com/office/drawing/2014/main" id="{17BA234B-1306-4C56-8129-5D032678DD36}"/>
                </a:ext>
              </a:extLst>
            </p:cNvPr>
            <p:cNvCxnSpPr>
              <a:cxnSpLocks/>
              <a:stCxn id="18" idx="1"/>
            </p:cNvCxnSpPr>
            <p:nvPr/>
          </p:nvCxnSpPr>
          <p:spPr>
            <a:xfrm flipH="1">
              <a:off x="9403307" y="4693920"/>
              <a:ext cx="470733" cy="437638"/>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23" name="群組 22">
            <a:extLst>
              <a:ext uri="{FF2B5EF4-FFF2-40B4-BE49-F238E27FC236}">
                <a16:creationId xmlns:a16="http://schemas.microsoft.com/office/drawing/2014/main" id="{83661E6B-E494-4D0D-A580-8D7BECAAABAE}"/>
              </a:ext>
            </a:extLst>
          </p:cNvPr>
          <p:cNvGrpSpPr/>
          <p:nvPr/>
        </p:nvGrpSpPr>
        <p:grpSpPr>
          <a:xfrm>
            <a:off x="8097298" y="3018953"/>
            <a:ext cx="2690842" cy="1105073"/>
            <a:chOff x="9050039" y="4261496"/>
            <a:chExt cx="2690842" cy="1105073"/>
          </a:xfrm>
        </p:grpSpPr>
        <p:cxnSp>
          <p:nvCxnSpPr>
            <p:cNvPr id="25" name="直線單箭頭接點 24">
              <a:extLst>
                <a:ext uri="{FF2B5EF4-FFF2-40B4-BE49-F238E27FC236}">
                  <a16:creationId xmlns:a16="http://schemas.microsoft.com/office/drawing/2014/main" id="{C59C028A-CC44-4827-87AC-202E09C402D5}"/>
                </a:ext>
              </a:extLst>
            </p:cNvPr>
            <p:cNvCxnSpPr>
              <a:cxnSpLocks/>
              <a:stCxn id="24" idx="1"/>
            </p:cNvCxnSpPr>
            <p:nvPr/>
          </p:nvCxnSpPr>
          <p:spPr>
            <a:xfrm flipH="1">
              <a:off x="9050039" y="4460846"/>
              <a:ext cx="560998" cy="905723"/>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id="{66961BDF-8ED0-4B73-9B6F-982AA7B271AA}"/>
                </a:ext>
              </a:extLst>
            </p:cNvPr>
            <p:cNvSpPr/>
            <p:nvPr/>
          </p:nvSpPr>
          <p:spPr>
            <a:xfrm>
              <a:off x="9611037" y="4261496"/>
              <a:ext cx="2129844" cy="398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latin typeface="微軟正黑體" panose="020B0604030504040204" pitchFamily="34" charset="-120"/>
                  <a:ea typeface="微軟正黑體" panose="020B0604030504040204" pitchFamily="34" charset="-120"/>
                </a:rPr>
                <a:t>就會有預測的速度</a:t>
              </a:r>
              <a:endParaRPr lang="zh-TW" altLang="en-US" dirty="0">
                <a:solidFill>
                  <a:schemeClr val="bg1"/>
                </a:solidFill>
              </a:endParaRPr>
            </a:p>
          </p:txBody>
        </p:sp>
      </p:grpSp>
    </p:spTree>
    <p:extLst>
      <p:ext uri="{BB962C8B-B14F-4D97-AF65-F5344CB8AC3E}">
        <p14:creationId xmlns:p14="http://schemas.microsoft.com/office/powerpoint/2010/main" val="4815504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up)">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848074" y="230522"/>
            <a:ext cx="8926305" cy="1174157"/>
          </a:xfrm>
        </p:spPr>
        <p:txBody>
          <a:bodyPr rtlCol="0">
            <a:noAutofit/>
          </a:bodyPr>
          <a:lstStyle/>
          <a:p>
            <a:r>
              <a:rPr lang="zh-TW" altLang="en-US" sz="6000" dirty="0"/>
              <a:t>一些機器學習演算法</a:t>
            </a:r>
            <a:endParaRPr lang="zh-TW" altLang="en-US" sz="6000" dirty="0">
              <a:latin typeface="Microsoft JhengHei UI" panose="020B0604030504040204" pitchFamily="34" charset="-120"/>
              <a:ea typeface="Microsoft JhengHei UI" panose="020B0604030504040204" pitchFamily="34" charset="-120"/>
            </a:endParaRPr>
          </a:p>
        </p:txBody>
      </p:sp>
      <p:pic>
        <p:nvPicPr>
          <p:cNvPr id="3" name="圖片 2">
            <a:extLst>
              <a:ext uri="{FF2B5EF4-FFF2-40B4-BE49-F238E27FC236}">
                <a16:creationId xmlns:a16="http://schemas.microsoft.com/office/drawing/2014/main" id="{B983E3F3-7B8D-4302-9B12-E2534F396B92}"/>
              </a:ext>
            </a:extLst>
          </p:cNvPr>
          <p:cNvPicPr>
            <a:picLocks noChangeAspect="1"/>
          </p:cNvPicPr>
          <p:nvPr/>
        </p:nvPicPr>
        <p:blipFill>
          <a:blip r:embed="rId4"/>
          <a:stretch>
            <a:fillRect/>
          </a:stretch>
        </p:blipFill>
        <p:spPr>
          <a:xfrm>
            <a:off x="-20" y="1404669"/>
            <a:ext cx="12192000" cy="5453321"/>
          </a:xfrm>
          <a:prstGeom prst="rect">
            <a:avLst/>
          </a:prstGeom>
        </p:spPr>
      </p:pic>
    </p:spTree>
    <p:extLst>
      <p:ext uri="{BB962C8B-B14F-4D97-AF65-F5344CB8AC3E}">
        <p14:creationId xmlns:p14="http://schemas.microsoft.com/office/powerpoint/2010/main" val="36749095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r>
              <a:rPr lang="en-US" altLang="zh-TW" sz="6000" dirty="0"/>
              <a:t>Linear Regression</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341638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636F88F-F6B9-4DFC-9A73-F3A200DF382E}"/>
              </a:ext>
            </a:extLst>
          </p:cNvPr>
          <p:cNvPicPr>
            <a:picLocks noChangeAspect="1"/>
          </p:cNvPicPr>
          <p:nvPr/>
        </p:nvPicPr>
        <p:blipFill>
          <a:blip r:embed="rId3"/>
          <a:stretch>
            <a:fillRect/>
          </a:stretch>
        </p:blipFill>
        <p:spPr>
          <a:xfrm>
            <a:off x="1874905" y="2219265"/>
            <a:ext cx="8799475" cy="4231481"/>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3635943" y="5750784"/>
            <a:ext cx="4052847" cy="659540"/>
          </a:xfrm>
          <a:prstGeom prst="rect">
            <a:avLst/>
          </a:prstGeom>
          <a:noFill/>
        </p:spPr>
        <p:txBody>
          <a:bodyPr wrap="square" rtlCol="0">
            <a:spAutoFit/>
          </a:bodyPr>
          <a:lstStyle/>
          <a:p>
            <a:pPr algn="ctr">
              <a:lnSpc>
                <a:spcPct val="150000"/>
              </a:lnSpc>
            </a:pPr>
            <a:r>
              <a:rPr lang="zh-TW" altLang="en-US" sz="2800" dirty="0">
                <a:solidFill>
                  <a:schemeClr val="bg1"/>
                </a:solidFill>
                <a:latin typeface="微軟正黑體" panose="020B0604030504040204" pitchFamily="34" charset="-120"/>
                <a:ea typeface="微軟正黑體" panose="020B0604030504040204" pitchFamily="34" charset="-120"/>
              </a:rPr>
              <a:t>中房子的價格？</a:t>
            </a:r>
            <a:endParaRPr lang="zh-TW" altLang="en-US" sz="6000" b="1" dirty="0">
              <a:solidFill>
                <a:schemeClr val="bg1"/>
              </a:solidFill>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Linear Regression</a:t>
            </a:r>
            <a:endParaRPr lang="en-US" altLang="zh-TW" dirty="0"/>
          </a:p>
        </p:txBody>
      </p:sp>
      <p:pic>
        <p:nvPicPr>
          <p:cNvPr id="3" name="圖片 2">
            <a:extLst>
              <a:ext uri="{FF2B5EF4-FFF2-40B4-BE49-F238E27FC236}">
                <a16:creationId xmlns:a16="http://schemas.microsoft.com/office/drawing/2014/main" id="{61E029CA-7A01-4A73-98FD-161B45D61A0A}"/>
              </a:ext>
            </a:extLst>
          </p:cNvPr>
          <p:cNvPicPr>
            <a:picLocks noChangeAspect="1"/>
          </p:cNvPicPr>
          <p:nvPr/>
        </p:nvPicPr>
        <p:blipFill>
          <a:blip r:embed="rId4"/>
          <a:stretch>
            <a:fillRect/>
          </a:stretch>
        </p:blipFill>
        <p:spPr>
          <a:xfrm>
            <a:off x="4356606" y="4335005"/>
            <a:ext cx="2166678" cy="1537045"/>
          </a:xfrm>
          <a:prstGeom prst="rect">
            <a:avLst/>
          </a:prstGeom>
        </p:spPr>
      </p:pic>
      <p:sp>
        <p:nvSpPr>
          <p:cNvPr id="6" name="文字方塊 5">
            <a:extLst>
              <a:ext uri="{FF2B5EF4-FFF2-40B4-BE49-F238E27FC236}">
                <a16:creationId xmlns:a16="http://schemas.microsoft.com/office/drawing/2014/main" id="{96AC5581-3EF3-47B2-ACD4-B72255FBBE96}"/>
              </a:ext>
            </a:extLst>
          </p:cNvPr>
          <p:cNvSpPr txBox="1"/>
          <p:nvPr/>
        </p:nvSpPr>
        <p:spPr>
          <a:xfrm>
            <a:off x="3805822" y="2293934"/>
            <a:ext cx="4580355" cy="821572"/>
          </a:xfrm>
          <a:prstGeom prst="rect">
            <a:avLst/>
          </a:prstGeom>
          <a:solidFill>
            <a:schemeClr val="tx1"/>
          </a:solidFill>
        </p:spPr>
        <p:txBody>
          <a:bodyPr wrap="square" rtlCol="0">
            <a:spAutoFit/>
          </a:bodyPr>
          <a:lstStyle/>
          <a:p>
            <a:pPr algn="ctr">
              <a:lnSpc>
                <a:spcPct val="150000"/>
              </a:lnSpc>
            </a:pPr>
            <a:r>
              <a:rPr lang="zh-TW" altLang="en-US" sz="3600" dirty="0">
                <a:solidFill>
                  <a:schemeClr val="bg1"/>
                </a:solidFill>
                <a:latin typeface="微軟正黑體" panose="020B0604030504040204" pitchFamily="34" charset="-120"/>
                <a:ea typeface="微軟正黑體" panose="020B0604030504040204" pitchFamily="34" charset="-120"/>
              </a:rPr>
              <a:t>房子的價格</a:t>
            </a:r>
            <a:endParaRPr lang="zh-TW" altLang="en-US" sz="72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761669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BB1DCC5-94BC-4D96-91FB-C0997933587C}"/>
              </a:ext>
            </a:extLst>
          </p:cNvPr>
          <p:cNvPicPr>
            <a:picLocks noChangeAspect="1"/>
          </p:cNvPicPr>
          <p:nvPr/>
        </p:nvPicPr>
        <p:blipFill rotWithShape="1">
          <a:blip r:embed="rId3"/>
          <a:srcRect l="1882"/>
          <a:stretch/>
        </p:blipFill>
        <p:spPr>
          <a:xfrm>
            <a:off x="1921008" y="1904509"/>
            <a:ext cx="8009461" cy="4822403"/>
          </a:xfrm>
          <a:prstGeom prst="rect">
            <a:avLst/>
          </a:prstGeom>
        </p:spPr>
      </p:pic>
      <p:sp>
        <p:nvSpPr>
          <p:cNvPr id="26" name="文字方塊 25">
            <a:extLst>
              <a:ext uri="{FF2B5EF4-FFF2-40B4-BE49-F238E27FC236}">
                <a16:creationId xmlns:a16="http://schemas.microsoft.com/office/drawing/2014/main" id="{89A72E91-361C-4A99-8485-E7F6E3EA7E3E}"/>
              </a:ext>
            </a:extLst>
          </p:cNvPr>
          <p:cNvSpPr txBox="1"/>
          <p:nvPr/>
        </p:nvSpPr>
        <p:spPr>
          <a:xfrm>
            <a:off x="3693123" y="1936627"/>
            <a:ext cx="4580355" cy="821572"/>
          </a:xfrm>
          <a:prstGeom prst="rect">
            <a:avLst/>
          </a:prstGeom>
          <a:solidFill>
            <a:schemeClr val="accent3">
              <a:lumMod val="20000"/>
              <a:lumOff val="80000"/>
            </a:schemeClr>
          </a:solidFill>
        </p:spPr>
        <p:txBody>
          <a:bodyPr wrap="square" rtlCol="0">
            <a:spAutoFit/>
          </a:bodyPr>
          <a:lstStyle/>
          <a:p>
            <a:pPr algn="ctr">
              <a:lnSpc>
                <a:spcPct val="150000"/>
              </a:lnSpc>
            </a:pPr>
            <a:r>
              <a:rPr lang="zh-TW" altLang="en-US" sz="3600" dirty="0">
                <a:solidFill>
                  <a:schemeClr val="bg1"/>
                </a:solidFill>
                <a:latin typeface="微軟正黑體" panose="020B0604030504040204" pitchFamily="34" charset="-120"/>
                <a:ea typeface="微軟正黑體" panose="020B0604030504040204" pitchFamily="34" charset="-120"/>
              </a:rPr>
              <a:t>房子的價格</a:t>
            </a:r>
            <a:endParaRPr lang="zh-TW" altLang="en-US" sz="7200" b="1" dirty="0">
              <a:solidFill>
                <a:schemeClr val="bg1"/>
              </a:solidFill>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1079434" y="-113941"/>
            <a:ext cx="9344130" cy="943628"/>
          </a:xfrm>
        </p:spPr>
        <p:txBody>
          <a:bodyPr vert="horz" lIns="91440" tIns="45720" rIns="91440" bIns="45720" rtlCol="0" anchor="b">
            <a:normAutofit/>
          </a:bodyPr>
          <a:lstStyle/>
          <a:p>
            <a:pPr fontAlgn="base"/>
            <a:r>
              <a:rPr lang="en-US" altLang="zh-TW" sz="4400" dirty="0"/>
              <a:t>Linear Regression</a:t>
            </a:r>
            <a:endParaRPr lang="en-US" altLang="zh-TW" dirty="0"/>
          </a:p>
        </p:txBody>
      </p:sp>
      <p:sp>
        <p:nvSpPr>
          <p:cNvPr id="7" name="文字方塊 6">
            <a:extLst>
              <a:ext uri="{FF2B5EF4-FFF2-40B4-BE49-F238E27FC236}">
                <a16:creationId xmlns:a16="http://schemas.microsoft.com/office/drawing/2014/main" id="{D9E3BEDF-2E97-42A0-991F-A1BAFB91B1DB}"/>
              </a:ext>
            </a:extLst>
          </p:cNvPr>
          <p:cNvSpPr txBox="1"/>
          <p:nvPr/>
        </p:nvSpPr>
        <p:spPr>
          <a:xfrm>
            <a:off x="2022472" y="685313"/>
            <a:ext cx="6165557" cy="659540"/>
          </a:xfrm>
          <a:prstGeom prst="rect">
            <a:avLst/>
          </a:prstGeom>
          <a:noFill/>
        </p:spPr>
        <p:txBody>
          <a:bodyPr wrap="square" rtlCol="0">
            <a:spAutoFit/>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先蒐集一些房子價格的</a:t>
            </a:r>
            <a:r>
              <a:rPr lang="en-US" altLang="zh-TW" sz="2800" dirty="0">
                <a:latin typeface="微軟正黑體" panose="020B0604030504040204" pitchFamily="34" charset="-120"/>
                <a:ea typeface="微軟正黑體" panose="020B0604030504040204" pitchFamily="34" charset="-120"/>
              </a:rPr>
              <a:t>data</a:t>
            </a:r>
            <a:endParaRPr lang="zh-TW" altLang="en-US" sz="6000" b="1" dirty="0">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11D387BC-3986-4D03-B31E-CDA3F241DCF3}"/>
              </a:ext>
            </a:extLst>
          </p:cNvPr>
          <p:cNvCxnSpPr/>
          <p:nvPr/>
        </p:nvCxnSpPr>
        <p:spPr>
          <a:xfrm flipV="1">
            <a:off x="3834333" y="4948517"/>
            <a:ext cx="0" cy="718903"/>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19E9B82A-1F06-437E-9FD6-AC614AF8CE43}"/>
              </a:ext>
            </a:extLst>
          </p:cNvPr>
          <p:cNvCxnSpPr>
            <a:cxnSpLocks/>
          </p:cNvCxnSpPr>
          <p:nvPr/>
        </p:nvCxnSpPr>
        <p:spPr>
          <a:xfrm flipH="1" flipV="1">
            <a:off x="2305210" y="4917781"/>
            <a:ext cx="1368710" cy="2"/>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27FCD7BF-2864-4E3E-914B-806D15650025}"/>
              </a:ext>
            </a:extLst>
          </p:cNvPr>
          <p:cNvSpPr txBox="1"/>
          <p:nvPr/>
        </p:nvSpPr>
        <p:spPr>
          <a:xfrm>
            <a:off x="974696" y="4762537"/>
            <a:ext cx="1018227" cy="369332"/>
          </a:xfrm>
          <a:prstGeom prst="rect">
            <a:avLst/>
          </a:prstGeom>
          <a:noFill/>
        </p:spPr>
        <p:txBody>
          <a:bodyPr wrap="none" rtlCol="0">
            <a:spAutoFit/>
          </a:bodyPr>
          <a:lstStyle/>
          <a:p>
            <a:r>
              <a:rPr lang="en-US" altLang="zh-TW" dirty="0"/>
              <a:t>$70,000</a:t>
            </a:r>
            <a:endParaRPr lang="zh-TW" altLang="en-US" dirty="0"/>
          </a:p>
        </p:txBody>
      </p:sp>
      <p:cxnSp>
        <p:nvCxnSpPr>
          <p:cNvPr id="16" name="直線單箭頭接點 15">
            <a:extLst>
              <a:ext uri="{FF2B5EF4-FFF2-40B4-BE49-F238E27FC236}">
                <a16:creationId xmlns:a16="http://schemas.microsoft.com/office/drawing/2014/main" id="{01541D0C-0BE3-4E2E-89FA-1B7B18AC4026}"/>
              </a:ext>
            </a:extLst>
          </p:cNvPr>
          <p:cNvCxnSpPr>
            <a:cxnSpLocks/>
          </p:cNvCxnSpPr>
          <p:nvPr/>
        </p:nvCxnSpPr>
        <p:spPr>
          <a:xfrm flipV="1">
            <a:off x="8059271" y="3429000"/>
            <a:ext cx="0" cy="1976132"/>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7B4A8C13-2229-4B45-9DF2-4A2EF6A2B444}"/>
              </a:ext>
            </a:extLst>
          </p:cNvPr>
          <p:cNvCxnSpPr>
            <a:cxnSpLocks/>
          </p:cNvCxnSpPr>
          <p:nvPr/>
        </p:nvCxnSpPr>
        <p:spPr>
          <a:xfrm flipH="1">
            <a:off x="2305210" y="3352160"/>
            <a:ext cx="5562912"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AE4FA526-8C71-4CC4-8E2D-B1B618B6CAAF}"/>
              </a:ext>
            </a:extLst>
          </p:cNvPr>
          <p:cNvSpPr txBox="1"/>
          <p:nvPr/>
        </p:nvSpPr>
        <p:spPr>
          <a:xfrm>
            <a:off x="774540" y="3167494"/>
            <a:ext cx="1146468" cy="369332"/>
          </a:xfrm>
          <a:prstGeom prst="rect">
            <a:avLst/>
          </a:prstGeom>
          <a:noFill/>
        </p:spPr>
        <p:txBody>
          <a:bodyPr wrap="none" rtlCol="0">
            <a:spAutoFit/>
          </a:bodyPr>
          <a:lstStyle/>
          <a:p>
            <a:r>
              <a:rPr lang="en-US" altLang="zh-TW" dirty="0"/>
              <a:t>$160,000</a:t>
            </a:r>
            <a:endParaRPr lang="zh-TW" altLang="en-US" dirty="0"/>
          </a:p>
        </p:txBody>
      </p:sp>
      <p:cxnSp>
        <p:nvCxnSpPr>
          <p:cNvPr id="21" name="直線單箭頭接點 20">
            <a:extLst>
              <a:ext uri="{FF2B5EF4-FFF2-40B4-BE49-F238E27FC236}">
                <a16:creationId xmlns:a16="http://schemas.microsoft.com/office/drawing/2014/main" id="{9EB1EB47-A772-4D90-94D1-FB721EFCE64D}"/>
              </a:ext>
            </a:extLst>
          </p:cNvPr>
          <p:cNvCxnSpPr>
            <a:cxnSpLocks/>
          </p:cNvCxnSpPr>
          <p:nvPr/>
        </p:nvCxnSpPr>
        <p:spPr>
          <a:xfrm flipV="1">
            <a:off x="5983301" y="4103274"/>
            <a:ext cx="0" cy="148374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4CBF946C-600F-4081-A5D6-9A8BD0EBE292}"/>
              </a:ext>
            </a:extLst>
          </p:cNvPr>
          <p:cNvCxnSpPr>
            <a:cxnSpLocks/>
          </p:cNvCxnSpPr>
          <p:nvPr/>
        </p:nvCxnSpPr>
        <p:spPr>
          <a:xfrm flipH="1">
            <a:off x="2261531" y="4095359"/>
            <a:ext cx="3570323" cy="35174"/>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6B5E1D63-76B9-4F35-94BA-AC96950108C9}"/>
              </a:ext>
            </a:extLst>
          </p:cNvPr>
          <p:cNvSpPr txBox="1"/>
          <p:nvPr/>
        </p:nvSpPr>
        <p:spPr>
          <a:xfrm>
            <a:off x="978207" y="3930798"/>
            <a:ext cx="877163" cy="369332"/>
          </a:xfrm>
          <a:prstGeom prst="rect">
            <a:avLst/>
          </a:prstGeom>
          <a:noFill/>
        </p:spPr>
        <p:txBody>
          <a:bodyPr wrap="none" rtlCol="0">
            <a:spAutoFit/>
          </a:bodyPr>
          <a:lstStyle/>
          <a:p>
            <a:r>
              <a:rPr lang="zh-TW" altLang="en-US" dirty="0"/>
              <a:t>？？？</a:t>
            </a:r>
          </a:p>
        </p:txBody>
      </p:sp>
      <p:sp>
        <p:nvSpPr>
          <p:cNvPr id="27" name="文字方塊 26">
            <a:extLst>
              <a:ext uri="{FF2B5EF4-FFF2-40B4-BE49-F238E27FC236}">
                <a16:creationId xmlns:a16="http://schemas.microsoft.com/office/drawing/2014/main" id="{2531BE56-1EF0-42F3-8227-C50557805F41}"/>
              </a:ext>
            </a:extLst>
          </p:cNvPr>
          <p:cNvSpPr txBox="1"/>
          <p:nvPr/>
        </p:nvSpPr>
        <p:spPr>
          <a:xfrm>
            <a:off x="5402476" y="5978506"/>
            <a:ext cx="1107996" cy="461665"/>
          </a:xfrm>
          <a:prstGeom prst="rect">
            <a:avLst/>
          </a:prstGeom>
          <a:noFill/>
        </p:spPr>
        <p:txBody>
          <a:bodyPr wrap="none" rtlCol="0">
            <a:spAutoFit/>
          </a:bodyPr>
          <a:lstStyle/>
          <a:p>
            <a:r>
              <a:rPr lang="zh-TW" altLang="en-US" sz="2400" b="1" dirty="0">
                <a:solidFill>
                  <a:srgbClr val="FF0000"/>
                </a:solidFill>
              </a:rPr>
              <a:t>？？？</a:t>
            </a:r>
          </a:p>
        </p:txBody>
      </p:sp>
      <p:cxnSp>
        <p:nvCxnSpPr>
          <p:cNvPr id="29" name="直線接點 28">
            <a:extLst>
              <a:ext uri="{FF2B5EF4-FFF2-40B4-BE49-F238E27FC236}">
                <a16:creationId xmlns:a16="http://schemas.microsoft.com/office/drawing/2014/main" id="{204D65F6-8540-4FAA-84AE-17FA2F4477A3}"/>
              </a:ext>
            </a:extLst>
          </p:cNvPr>
          <p:cNvCxnSpPr/>
          <p:nvPr/>
        </p:nvCxnSpPr>
        <p:spPr>
          <a:xfrm flipV="1">
            <a:off x="2397418" y="2783272"/>
            <a:ext cx="6708162" cy="288414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F7A69B7F-EC24-4FEB-99BC-AAECC6530F5F}"/>
              </a:ext>
            </a:extLst>
          </p:cNvPr>
          <p:cNvSpPr txBox="1"/>
          <p:nvPr/>
        </p:nvSpPr>
        <p:spPr>
          <a:xfrm>
            <a:off x="8766853" y="2142416"/>
            <a:ext cx="2659934" cy="659540"/>
          </a:xfrm>
          <a:prstGeom prst="rect">
            <a:avLst/>
          </a:prstGeom>
          <a:noFill/>
        </p:spPr>
        <p:txBody>
          <a:bodyPr wrap="square" rtlCol="0">
            <a:spAutoFit/>
          </a:bodyPr>
          <a:lstStyle/>
          <a:p>
            <a:pPr algn="ctr">
              <a:lnSpc>
                <a:spcPct val="150000"/>
              </a:lnSpc>
            </a:pPr>
            <a:r>
              <a:rPr lang="zh-TW" altLang="en-US" sz="2800" b="1" dirty="0">
                <a:latin typeface="微軟正黑體" panose="020B0604030504040204" pitchFamily="34" charset="-120"/>
                <a:ea typeface="微軟正黑體" panose="020B0604030504040204" pitchFamily="34" charset="-120"/>
              </a:rPr>
              <a:t>找出這條線</a:t>
            </a:r>
            <a:endParaRPr lang="zh-TW" altLang="en-US" sz="6000" b="1" dirty="0">
              <a:latin typeface="微軟正黑體" panose="020B0604030504040204" pitchFamily="34" charset="-120"/>
              <a:ea typeface="微軟正黑體" panose="020B0604030504040204" pitchFamily="34" charset="-120"/>
            </a:endParaRPr>
          </a:p>
        </p:txBody>
      </p:sp>
      <p:grpSp>
        <p:nvGrpSpPr>
          <p:cNvPr id="54" name="群組 53">
            <a:extLst>
              <a:ext uri="{FF2B5EF4-FFF2-40B4-BE49-F238E27FC236}">
                <a16:creationId xmlns:a16="http://schemas.microsoft.com/office/drawing/2014/main" id="{838A9019-65A4-4208-A964-ABCBC81BA17B}"/>
              </a:ext>
            </a:extLst>
          </p:cNvPr>
          <p:cNvGrpSpPr/>
          <p:nvPr/>
        </p:nvGrpSpPr>
        <p:grpSpPr>
          <a:xfrm>
            <a:off x="2912249" y="1130425"/>
            <a:ext cx="5578608" cy="4156190"/>
            <a:chOff x="2912249" y="1130425"/>
            <a:chExt cx="5578608" cy="4156190"/>
          </a:xfrm>
        </p:grpSpPr>
        <p:cxnSp>
          <p:nvCxnSpPr>
            <p:cNvPr id="32" name="直線單箭頭接點 31">
              <a:extLst>
                <a:ext uri="{FF2B5EF4-FFF2-40B4-BE49-F238E27FC236}">
                  <a16:creationId xmlns:a16="http://schemas.microsoft.com/office/drawing/2014/main" id="{D1CC2129-2EC3-4E22-86F7-97CF7C7353FE}"/>
                </a:ext>
              </a:extLst>
            </p:cNvPr>
            <p:cNvCxnSpPr/>
            <p:nvPr/>
          </p:nvCxnSpPr>
          <p:spPr>
            <a:xfrm flipH="1">
              <a:off x="2912249" y="1130425"/>
              <a:ext cx="4364531" cy="4156190"/>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33" name="直線單箭頭接點 32">
              <a:extLst>
                <a:ext uri="{FF2B5EF4-FFF2-40B4-BE49-F238E27FC236}">
                  <a16:creationId xmlns:a16="http://schemas.microsoft.com/office/drawing/2014/main" id="{F6BDD013-17F6-480D-A052-AC0FFECF4183}"/>
                </a:ext>
              </a:extLst>
            </p:cNvPr>
            <p:cNvCxnSpPr>
              <a:cxnSpLocks/>
            </p:cNvCxnSpPr>
            <p:nvPr/>
          </p:nvCxnSpPr>
          <p:spPr>
            <a:xfrm flipH="1">
              <a:off x="3888121" y="1130425"/>
              <a:ext cx="3388659" cy="3687464"/>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36" name="直線單箭頭接點 35">
              <a:extLst>
                <a:ext uri="{FF2B5EF4-FFF2-40B4-BE49-F238E27FC236}">
                  <a16:creationId xmlns:a16="http://schemas.microsoft.com/office/drawing/2014/main" id="{A9E73C92-5127-47F6-8E1A-3C05D13805FF}"/>
                </a:ext>
              </a:extLst>
            </p:cNvPr>
            <p:cNvCxnSpPr>
              <a:cxnSpLocks/>
            </p:cNvCxnSpPr>
            <p:nvPr/>
          </p:nvCxnSpPr>
          <p:spPr>
            <a:xfrm flipH="1">
              <a:off x="4879361" y="1130425"/>
              <a:ext cx="2397419" cy="3510731"/>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39" name="直線單箭頭接點 38">
              <a:extLst>
                <a:ext uri="{FF2B5EF4-FFF2-40B4-BE49-F238E27FC236}">
                  <a16:creationId xmlns:a16="http://schemas.microsoft.com/office/drawing/2014/main" id="{B42C5DAF-3128-4AE7-BC95-598E81E14CEA}"/>
                </a:ext>
              </a:extLst>
            </p:cNvPr>
            <p:cNvCxnSpPr>
              <a:cxnSpLocks/>
            </p:cNvCxnSpPr>
            <p:nvPr/>
          </p:nvCxnSpPr>
          <p:spPr>
            <a:xfrm flipH="1">
              <a:off x="5471033" y="1130425"/>
              <a:ext cx="1805747" cy="3111162"/>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42" name="直線單箭頭接點 41">
              <a:extLst>
                <a:ext uri="{FF2B5EF4-FFF2-40B4-BE49-F238E27FC236}">
                  <a16:creationId xmlns:a16="http://schemas.microsoft.com/office/drawing/2014/main" id="{9E064C4A-0AC9-4407-99CB-2D82BF7603E5}"/>
                </a:ext>
              </a:extLst>
            </p:cNvPr>
            <p:cNvCxnSpPr>
              <a:cxnSpLocks/>
            </p:cNvCxnSpPr>
            <p:nvPr/>
          </p:nvCxnSpPr>
          <p:spPr>
            <a:xfrm flipH="1">
              <a:off x="6510472" y="1130425"/>
              <a:ext cx="766308" cy="2573279"/>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45" name="直線單箭頭接點 44">
              <a:extLst>
                <a:ext uri="{FF2B5EF4-FFF2-40B4-BE49-F238E27FC236}">
                  <a16:creationId xmlns:a16="http://schemas.microsoft.com/office/drawing/2014/main" id="{FF2B126D-9D97-4868-832F-BED09F9AFF6F}"/>
                </a:ext>
              </a:extLst>
            </p:cNvPr>
            <p:cNvCxnSpPr>
              <a:cxnSpLocks/>
            </p:cNvCxnSpPr>
            <p:nvPr/>
          </p:nvCxnSpPr>
          <p:spPr>
            <a:xfrm flipH="1">
              <a:off x="7023207" y="1130425"/>
              <a:ext cx="253573" cy="2406401"/>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48" name="直線單箭頭接點 47">
              <a:extLst>
                <a:ext uri="{FF2B5EF4-FFF2-40B4-BE49-F238E27FC236}">
                  <a16:creationId xmlns:a16="http://schemas.microsoft.com/office/drawing/2014/main" id="{9C424E2F-381F-4781-931D-2831EC80DFD1}"/>
                </a:ext>
              </a:extLst>
            </p:cNvPr>
            <p:cNvCxnSpPr>
              <a:cxnSpLocks/>
            </p:cNvCxnSpPr>
            <p:nvPr/>
          </p:nvCxnSpPr>
          <p:spPr>
            <a:xfrm>
              <a:off x="7276780" y="1130425"/>
              <a:ext cx="782491" cy="2221735"/>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cxnSp>
          <p:nvCxnSpPr>
            <p:cNvPr id="51" name="直線單箭頭接點 50">
              <a:extLst>
                <a:ext uri="{FF2B5EF4-FFF2-40B4-BE49-F238E27FC236}">
                  <a16:creationId xmlns:a16="http://schemas.microsoft.com/office/drawing/2014/main" id="{2EF424AD-1C78-4927-A9A4-5773744616A0}"/>
                </a:ext>
              </a:extLst>
            </p:cNvPr>
            <p:cNvCxnSpPr>
              <a:cxnSpLocks/>
            </p:cNvCxnSpPr>
            <p:nvPr/>
          </p:nvCxnSpPr>
          <p:spPr>
            <a:xfrm>
              <a:off x="7276780" y="1130425"/>
              <a:ext cx="1214077" cy="1652847"/>
            </a:xfrm>
            <a:prstGeom prst="straightConnector1">
              <a:avLst/>
            </a:prstGeom>
            <a:ln w="57150">
              <a:solidFill>
                <a:srgbClr val="FFFFFF"/>
              </a:solidFill>
              <a:tailEnd type="triangle"/>
            </a:ln>
          </p:spPr>
          <p:style>
            <a:lnRef idx="1">
              <a:schemeClr val="accent2"/>
            </a:lnRef>
            <a:fillRef idx="0">
              <a:schemeClr val="accent2"/>
            </a:fillRef>
            <a:effectRef idx="0">
              <a:schemeClr val="accent2"/>
            </a:effectRef>
            <a:fontRef idx="minor">
              <a:schemeClr val="tx1"/>
            </a:fontRef>
          </p:style>
        </p:cxnSp>
      </p:grpSp>
      <p:sp>
        <p:nvSpPr>
          <p:cNvPr id="28" name="文字方塊 27">
            <a:extLst>
              <a:ext uri="{FF2B5EF4-FFF2-40B4-BE49-F238E27FC236}">
                <a16:creationId xmlns:a16="http://schemas.microsoft.com/office/drawing/2014/main" id="{7B6F3997-B390-40BC-A7AF-F67D7D93F046}"/>
              </a:ext>
            </a:extLst>
          </p:cNvPr>
          <p:cNvSpPr txBox="1"/>
          <p:nvPr/>
        </p:nvSpPr>
        <p:spPr>
          <a:xfrm>
            <a:off x="4328621" y="6367163"/>
            <a:ext cx="3389188" cy="335413"/>
          </a:xfrm>
          <a:prstGeom prst="rect">
            <a:avLst/>
          </a:prstGeom>
          <a:solidFill>
            <a:schemeClr val="accent1">
              <a:lumMod val="40000"/>
              <a:lumOff val="60000"/>
            </a:schemeClr>
          </a:solidFill>
        </p:spPr>
        <p:txBody>
          <a:bodyPr wrap="square" rtlCol="0">
            <a:spAutoFit/>
          </a:bodyPr>
          <a:lstStyle/>
          <a:p>
            <a:pPr algn="ctr">
              <a:lnSpc>
                <a:spcPct val="150000"/>
              </a:lnSpc>
            </a:pPr>
            <a:r>
              <a:rPr lang="zh-TW" altLang="en-US" sz="1200" dirty="0">
                <a:solidFill>
                  <a:schemeClr val="bg1"/>
                </a:solidFill>
                <a:latin typeface="微軟正黑體" panose="020B0604030504040204" pitchFamily="34" charset="-120"/>
                <a:ea typeface="微軟正黑體" panose="020B0604030504040204" pitchFamily="34" charset="-120"/>
              </a:rPr>
              <a:t>房子的大小</a:t>
            </a:r>
            <a:endParaRPr lang="zh-TW" altLang="en-US" sz="32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78220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up)">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0"/>
                            </p:stCondLst>
                            <p:childTnLst>
                              <p:par>
                                <p:cTn id="49" presetID="22" presetClass="entr" presetSubtype="4"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right)">
                                      <p:cBhvr>
                                        <p:cTn id="60" dur="500"/>
                                        <p:tgtEl>
                                          <p:spTgt spid="23"/>
                                        </p:tgtEl>
                                      </p:cBhvr>
                                    </p:animEffec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20" grpId="0"/>
      <p:bldP spid="25" grpId="0"/>
      <p:bldP spid="27"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內容預留位置 13" descr="背景中的圓圈和線條幾何圖案">
            <a:extLst>
              <a:ext uri="{FF2B5EF4-FFF2-40B4-BE49-F238E27FC236}">
                <a16:creationId xmlns:a16="http://schemas.microsoft.com/office/drawing/2014/main" id="{01A471F8-8C11-4C6C-A961-E2F33F3BBA25}"/>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標題 1">
            <a:extLst>
              <a:ext uri="{FF2B5EF4-FFF2-40B4-BE49-F238E27FC236}">
                <a16:creationId xmlns:a16="http://schemas.microsoft.com/office/drawing/2014/main" id="{D0D5C3FC-6172-405C-9AFC-93072A8DCF6C}"/>
              </a:ext>
            </a:extLst>
          </p:cNvPr>
          <p:cNvSpPr>
            <a:spLocks noGrp="1"/>
          </p:cNvSpPr>
          <p:nvPr>
            <p:ph type="title"/>
          </p:nvPr>
        </p:nvSpPr>
        <p:spPr>
          <a:xfrm>
            <a:off x="914401" y="284769"/>
            <a:ext cx="9344130" cy="1375358"/>
          </a:xfrm>
        </p:spPr>
        <p:txBody>
          <a:bodyPr vert="horz" lIns="91440" tIns="45720" rIns="91440" bIns="45720" rtlCol="0" anchor="b">
            <a:normAutofit/>
          </a:bodyPr>
          <a:lstStyle/>
          <a:p>
            <a:pPr fontAlgn="base"/>
            <a:r>
              <a:rPr lang="en-US" altLang="zh-TW" dirty="0"/>
              <a:t>Applications of Artificial Intelligence and ML in Business</a:t>
            </a:r>
          </a:p>
        </p:txBody>
      </p:sp>
      <p:graphicFrame>
        <p:nvGraphicFramePr>
          <p:cNvPr id="32" name="內容預留位置 2" descr="SmartArt 圖示">
            <a:extLst>
              <a:ext uri="{FF2B5EF4-FFF2-40B4-BE49-F238E27FC236}">
                <a16:creationId xmlns:a16="http://schemas.microsoft.com/office/drawing/2014/main" id="{CC0DEB3A-86E9-4629-8C70-D35F4A9800E2}"/>
              </a:ext>
            </a:extLst>
          </p:cNvPr>
          <p:cNvGraphicFramePr>
            <a:graphicFrameLocks/>
          </p:cNvGraphicFramePr>
          <p:nvPr>
            <p:extLst>
              <p:ext uri="{D42A27DB-BD31-4B8C-83A1-F6EECF244321}">
                <p14:modId xmlns:p14="http://schemas.microsoft.com/office/powerpoint/2010/main" val="3419835852"/>
              </p:ext>
            </p:extLst>
          </p:nvPr>
        </p:nvGraphicFramePr>
        <p:xfrm>
          <a:off x="1585760" y="1660126"/>
          <a:ext cx="10179520" cy="5085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9594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3236726" y="1712589"/>
            <a:ext cx="4898605" cy="659540"/>
          </a:xfrm>
          <a:prstGeom prst="rect">
            <a:avLst/>
          </a:prstGeom>
          <a:noFill/>
        </p:spPr>
        <p:txBody>
          <a:bodyPr wrap="square" rtlCol="0">
            <a:spAutoFit/>
          </a:bodyPr>
          <a:lstStyle/>
          <a:p>
            <a:pPr algn="ctr">
              <a:lnSpc>
                <a:spcPct val="150000"/>
              </a:lnSpc>
            </a:pPr>
            <a:r>
              <a:rPr lang="zh-TW" altLang="en-US" sz="2800" b="1" dirty="0">
                <a:latin typeface="微軟正黑體" panose="020B0604030504040204" pitchFamily="34" charset="-120"/>
                <a:ea typeface="微軟正黑體" panose="020B0604030504040204" pitchFamily="34" charset="-120"/>
              </a:rPr>
              <a:t>如何找出這條線？</a:t>
            </a:r>
            <a:endParaRPr lang="zh-TW" altLang="en-US" sz="60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Linear Regression</a:t>
            </a:r>
            <a:endParaRPr lang="en-US" altLang="zh-TW" dirty="0"/>
          </a:p>
        </p:txBody>
      </p:sp>
      <p:pic>
        <p:nvPicPr>
          <p:cNvPr id="8" name="圖片 7">
            <a:extLst>
              <a:ext uri="{FF2B5EF4-FFF2-40B4-BE49-F238E27FC236}">
                <a16:creationId xmlns:a16="http://schemas.microsoft.com/office/drawing/2014/main" id="{10D01657-1CB5-42BA-BD67-C628B2B9E74C}"/>
              </a:ext>
            </a:extLst>
          </p:cNvPr>
          <p:cNvPicPr>
            <a:picLocks noChangeAspect="1"/>
          </p:cNvPicPr>
          <p:nvPr/>
        </p:nvPicPr>
        <p:blipFill rotWithShape="1">
          <a:blip r:embed="rId3"/>
          <a:srcRect t="24627"/>
          <a:stretch/>
        </p:blipFill>
        <p:spPr>
          <a:xfrm>
            <a:off x="0" y="2856322"/>
            <a:ext cx="3837882" cy="1323290"/>
          </a:xfrm>
          <a:prstGeom prst="rect">
            <a:avLst/>
          </a:prstGeom>
        </p:spPr>
      </p:pic>
      <p:pic>
        <p:nvPicPr>
          <p:cNvPr id="10" name="圖片 9">
            <a:extLst>
              <a:ext uri="{FF2B5EF4-FFF2-40B4-BE49-F238E27FC236}">
                <a16:creationId xmlns:a16="http://schemas.microsoft.com/office/drawing/2014/main" id="{4D97D52C-FE78-4B28-A1AF-F6FBCAC99C15}"/>
              </a:ext>
            </a:extLst>
          </p:cNvPr>
          <p:cNvPicPr>
            <a:picLocks noChangeAspect="1"/>
          </p:cNvPicPr>
          <p:nvPr/>
        </p:nvPicPr>
        <p:blipFill rotWithShape="1">
          <a:blip r:embed="rId4"/>
          <a:srcRect t="21926"/>
          <a:stretch/>
        </p:blipFill>
        <p:spPr>
          <a:xfrm>
            <a:off x="7913246" y="2856321"/>
            <a:ext cx="4499439" cy="1539569"/>
          </a:xfrm>
          <a:prstGeom prst="rect">
            <a:avLst/>
          </a:prstGeom>
        </p:spPr>
      </p:pic>
      <p:pic>
        <p:nvPicPr>
          <p:cNvPr id="11" name="圖片 10">
            <a:extLst>
              <a:ext uri="{FF2B5EF4-FFF2-40B4-BE49-F238E27FC236}">
                <a16:creationId xmlns:a16="http://schemas.microsoft.com/office/drawing/2014/main" id="{9EA9DAA6-87E1-421C-B4DB-7869FE99C690}"/>
              </a:ext>
            </a:extLst>
          </p:cNvPr>
          <p:cNvPicPr>
            <a:picLocks noChangeAspect="1"/>
          </p:cNvPicPr>
          <p:nvPr/>
        </p:nvPicPr>
        <p:blipFill>
          <a:blip r:embed="rId5"/>
          <a:stretch>
            <a:fillRect/>
          </a:stretch>
        </p:blipFill>
        <p:spPr>
          <a:xfrm>
            <a:off x="0" y="4179613"/>
            <a:ext cx="12192000" cy="2051582"/>
          </a:xfrm>
          <a:prstGeom prst="rect">
            <a:avLst/>
          </a:prstGeom>
        </p:spPr>
      </p:pic>
      <p:pic>
        <p:nvPicPr>
          <p:cNvPr id="9" name="圖片 8">
            <a:extLst>
              <a:ext uri="{FF2B5EF4-FFF2-40B4-BE49-F238E27FC236}">
                <a16:creationId xmlns:a16="http://schemas.microsoft.com/office/drawing/2014/main" id="{2D3DF162-C5DE-4596-A931-AAC365992E7F}"/>
              </a:ext>
            </a:extLst>
          </p:cNvPr>
          <p:cNvPicPr>
            <a:picLocks noChangeAspect="1"/>
          </p:cNvPicPr>
          <p:nvPr/>
        </p:nvPicPr>
        <p:blipFill rotWithShape="1">
          <a:blip r:embed="rId6"/>
          <a:srcRect t="21511"/>
          <a:stretch/>
        </p:blipFill>
        <p:spPr>
          <a:xfrm>
            <a:off x="3837882" y="2856322"/>
            <a:ext cx="4075364" cy="1577736"/>
          </a:xfrm>
          <a:prstGeom prst="rect">
            <a:avLst/>
          </a:prstGeom>
        </p:spPr>
      </p:pic>
      <p:pic>
        <p:nvPicPr>
          <p:cNvPr id="12" name="圖片 11">
            <a:extLst>
              <a:ext uri="{FF2B5EF4-FFF2-40B4-BE49-F238E27FC236}">
                <a16:creationId xmlns:a16="http://schemas.microsoft.com/office/drawing/2014/main" id="{820964EC-0F93-4A82-86B2-62246F0D1041}"/>
              </a:ext>
            </a:extLst>
          </p:cNvPr>
          <p:cNvPicPr>
            <a:picLocks noChangeAspect="1"/>
          </p:cNvPicPr>
          <p:nvPr/>
        </p:nvPicPr>
        <p:blipFill>
          <a:blip r:embed="rId7"/>
          <a:stretch>
            <a:fillRect/>
          </a:stretch>
        </p:blipFill>
        <p:spPr>
          <a:xfrm>
            <a:off x="8724792" y="332774"/>
            <a:ext cx="3067478" cy="2372056"/>
          </a:xfrm>
          <a:prstGeom prst="rect">
            <a:avLst/>
          </a:prstGeom>
        </p:spPr>
      </p:pic>
    </p:spTree>
    <p:extLst>
      <p:ext uri="{BB962C8B-B14F-4D97-AF65-F5344CB8AC3E}">
        <p14:creationId xmlns:p14="http://schemas.microsoft.com/office/powerpoint/2010/main" val="26484102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r>
              <a:rPr lang="zh-TW" altLang="en-US" sz="6000" dirty="0"/>
              <a:t>貝氏機率</a:t>
            </a:r>
            <a:br>
              <a:rPr lang="en-US" altLang="zh-TW" sz="6000" dirty="0"/>
            </a:br>
            <a:r>
              <a:rPr lang="en-US" altLang="zh-TW" sz="6000" dirty="0"/>
              <a:t>Naïve Bayes Algorithm</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301354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82179" y="1229783"/>
            <a:ext cx="6959785"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Detecting Spam e-mails</a:t>
            </a:r>
            <a:endParaRPr lang="zh-TW" altLang="en-US" sz="72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Naïve Bayes Algorithm</a:t>
            </a:r>
            <a:endParaRPr lang="en-US" altLang="zh-TW" dirty="0"/>
          </a:p>
        </p:txBody>
      </p:sp>
      <p:pic>
        <p:nvPicPr>
          <p:cNvPr id="6" name="圖片 5">
            <a:extLst>
              <a:ext uri="{FF2B5EF4-FFF2-40B4-BE49-F238E27FC236}">
                <a16:creationId xmlns:a16="http://schemas.microsoft.com/office/drawing/2014/main" id="{0BEEDB1B-3311-47DC-8254-AD8E3A86971E}"/>
              </a:ext>
            </a:extLst>
          </p:cNvPr>
          <p:cNvPicPr>
            <a:picLocks noChangeAspect="1"/>
          </p:cNvPicPr>
          <p:nvPr/>
        </p:nvPicPr>
        <p:blipFill>
          <a:blip r:embed="rId3"/>
          <a:stretch>
            <a:fillRect/>
          </a:stretch>
        </p:blipFill>
        <p:spPr>
          <a:xfrm>
            <a:off x="0" y="2483543"/>
            <a:ext cx="12192000" cy="4002517"/>
          </a:xfrm>
          <a:prstGeom prst="rect">
            <a:avLst/>
          </a:prstGeom>
        </p:spPr>
      </p:pic>
      <p:pic>
        <p:nvPicPr>
          <p:cNvPr id="7" name="圖片 6">
            <a:extLst>
              <a:ext uri="{FF2B5EF4-FFF2-40B4-BE49-F238E27FC236}">
                <a16:creationId xmlns:a16="http://schemas.microsoft.com/office/drawing/2014/main" id="{DA0746FE-E121-4E12-9093-09626D2620D6}"/>
              </a:ext>
            </a:extLst>
          </p:cNvPr>
          <p:cNvPicPr>
            <a:picLocks noChangeAspect="1"/>
          </p:cNvPicPr>
          <p:nvPr/>
        </p:nvPicPr>
        <p:blipFill>
          <a:blip r:embed="rId4"/>
          <a:stretch>
            <a:fillRect/>
          </a:stretch>
        </p:blipFill>
        <p:spPr>
          <a:xfrm>
            <a:off x="2313414" y="2528370"/>
            <a:ext cx="1060071" cy="525544"/>
          </a:xfrm>
          <a:prstGeom prst="rect">
            <a:avLst/>
          </a:prstGeom>
        </p:spPr>
      </p:pic>
      <p:pic>
        <p:nvPicPr>
          <p:cNvPr id="8" name="圖片 7">
            <a:extLst>
              <a:ext uri="{FF2B5EF4-FFF2-40B4-BE49-F238E27FC236}">
                <a16:creationId xmlns:a16="http://schemas.microsoft.com/office/drawing/2014/main" id="{8A2BD6B0-3065-41DA-893C-65AC0AE34466}"/>
              </a:ext>
            </a:extLst>
          </p:cNvPr>
          <p:cNvPicPr>
            <a:picLocks noChangeAspect="1"/>
          </p:cNvPicPr>
          <p:nvPr/>
        </p:nvPicPr>
        <p:blipFill>
          <a:blip r:embed="rId5"/>
          <a:stretch>
            <a:fillRect/>
          </a:stretch>
        </p:blipFill>
        <p:spPr>
          <a:xfrm>
            <a:off x="0" y="2144089"/>
            <a:ext cx="12192000" cy="4521474"/>
          </a:xfrm>
          <a:prstGeom prst="rect">
            <a:avLst/>
          </a:prstGeom>
        </p:spPr>
      </p:pic>
      <p:pic>
        <p:nvPicPr>
          <p:cNvPr id="9" name="圖片 8">
            <a:extLst>
              <a:ext uri="{FF2B5EF4-FFF2-40B4-BE49-F238E27FC236}">
                <a16:creationId xmlns:a16="http://schemas.microsoft.com/office/drawing/2014/main" id="{8D347E70-D81F-47C3-9FC7-ACF0443D91A0}"/>
              </a:ext>
            </a:extLst>
          </p:cNvPr>
          <p:cNvPicPr>
            <a:picLocks noChangeAspect="1"/>
          </p:cNvPicPr>
          <p:nvPr/>
        </p:nvPicPr>
        <p:blipFill>
          <a:blip r:embed="rId6"/>
          <a:stretch>
            <a:fillRect/>
          </a:stretch>
        </p:blipFill>
        <p:spPr>
          <a:xfrm>
            <a:off x="-21996" y="2301823"/>
            <a:ext cx="12192000" cy="4184237"/>
          </a:xfrm>
          <a:prstGeom prst="rect">
            <a:avLst/>
          </a:prstGeom>
        </p:spPr>
      </p:pic>
      <p:pic>
        <p:nvPicPr>
          <p:cNvPr id="10" name="圖片 9">
            <a:extLst>
              <a:ext uri="{FF2B5EF4-FFF2-40B4-BE49-F238E27FC236}">
                <a16:creationId xmlns:a16="http://schemas.microsoft.com/office/drawing/2014/main" id="{7681F3D2-3978-4617-A4E1-9A0880C533CE}"/>
              </a:ext>
            </a:extLst>
          </p:cNvPr>
          <p:cNvPicPr>
            <a:picLocks noChangeAspect="1"/>
          </p:cNvPicPr>
          <p:nvPr/>
        </p:nvPicPr>
        <p:blipFill>
          <a:blip r:embed="rId7"/>
          <a:stretch>
            <a:fillRect/>
          </a:stretch>
        </p:blipFill>
        <p:spPr>
          <a:xfrm>
            <a:off x="7928409" y="2800568"/>
            <a:ext cx="3900353" cy="2597603"/>
          </a:xfrm>
          <a:prstGeom prst="rect">
            <a:avLst/>
          </a:prstGeom>
        </p:spPr>
      </p:pic>
      <p:pic>
        <p:nvPicPr>
          <p:cNvPr id="12" name="圖片 11">
            <a:extLst>
              <a:ext uri="{FF2B5EF4-FFF2-40B4-BE49-F238E27FC236}">
                <a16:creationId xmlns:a16="http://schemas.microsoft.com/office/drawing/2014/main" id="{7EED5C31-D9CB-432B-9387-F22F3FDFB126}"/>
              </a:ext>
            </a:extLst>
          </p:cNvPr>
          <p:cNvPicPr>
            <a:picLocks noChangeAspect="1"/>
          </p:cNvPicPr>
          <p:nvPr/>
        </p:nvPicPr>
        <p:blipFill>
          <a:blip r:embed="rId8"/>
          <a:stretch>
            <a:fillRect/>
          </a:stretch>
        </p:blipFill>
        <p:spPr>
          <a:xfrm>
            <a:off x="2843449" y="5398171"/>
            <a:ext cx="4582164" cy="1028844"/>
          </a:xfrm>
          <a:prstGeom prst="rect">
            <a:avLst/>
          </a:prstGeom>
        </p:spPr>
      </p:pic>
      <p:sp>
        <p:nvSpPr>
          <p:cNvPr id="11" name="文字方塊 10">
            <a:extLst>
              <a:ext uri="{FF2B5EF4-FFF2-40B4-BE49-F238E27FC236}">
                <a16:creationId xmlns:a16="http://schemas.microsoft.com/office/drawing/2014/main" id="{33ED58A7-749D-4228-B20F-8D7EA0338544}"/>
              </a:ext>
            </a:extLst>
          </p:cNvPr>
          <p:cNvSpPr txBox="1"/>
          <p:nvPr/>
        </p:nvSpPr>
        <p:spPr>
          <a:xfrm>
            <a:off x="7801976" y="2690526"/>
            <a:ext cx="2456555" cy="1703415"/>
          </a:xfrm>
          <a:prstGeom prst="rect">
            <a:avLst/>
          </a:prstGeom>
          <a:solidFill>
            <a:schemeClr val="bg2">
              <a:lumMod val="20000"/>
              <a:lumOff val="80000"/>
            </a:schemeClr>
          </a:solidFill>
        </p:spPr>
        <p:txBody>
          <a:bodyPr wrap="square" rtlCol="0">
            <a:spAutoFit/>
          </a:bodyPr>
          <a:lstStyle/>
          <a:p>
            <a:pPr algn="ctr">
              <a:lnSpc>
                <a:spcPct val="150000"/>
              </a:lnSpc>
            </a:pPr>
            <a:r>
              <a:rPr lang="zh-TW" altLang="en-US" b="1" dirty="0">
                <a:solidFill>
                  <a:schemeClr val="bg1"/>
                </a:solidFill>
                <a:latin typeface="微軟正黑體" panose="020B0604030504040204" pitchFamily="34" charset="-120"/>
                <a:ea typeface="微軟正黑體" panose="020B0604030504040204" pitchFamily="34" charset="-120"/>
              </a:rPr>
              <a:t>請問：如果一封信的內容有</a:t>
            </a:r>
            <a:r>
              <a:rPr lang="en-US" altLang="zh-TW" b="1" dirty="0">
                <a:solidFill>
                  <a:schemeClr val="bg1"/>
                </a:solidFill>
                <a:latin typeface="微軟正黑體" panose="020B0604030504040204" pitchFamily="34" charset="-120"/>
                <a:ea typeface="微軟正黑體" panose="020B0604030504040204" pitchFamily="34" charset="-120"/>
              </a:rPr>
              <a:t>"cheap"</a:t>
            </a:r>
            <a:r>
              <a:rPr lang="zh-TW" altLang="en-US" b="1" dirty="0">
                <a:solidFill>
                  <a:schemeClr val="bg1"/>
                </a:solidFill>
                <a:latin typeface="微軟正黑體" panose="020B0604030504040204" pitchFamily="34" charset="-120"/>
                <a:ea typeface="微軟正黑體" panose="020B0604030504040204" pitchFamily="34" charset="-120"/>
              </a:rPr>
              <a:t>字眼，這封信是垃圾信的機率有多大？</a:t>
            </a:r>
            <a:endParaRPr lang="zh-TW" altLang="en-US" sz="4400" b="1" dirty="0">
              <a:solidFill>
                <a:schemeClr val="bg1"/>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63E7CBAC-52BD-4019-9238-5D4EF27365A7}"/>
              </a:ext>
            </a:extLst>
          </p:cNvPr>
          <p:cNvSpPr txBox="1"/>
          <p:nvPr/>
        </p:nvSpPr>
        <p:spPr>
          <a:xfrm>
            <a:off x="7655151" y="4961962"/>
            <a:ext cx="3900353" cy="872418"/>
          </a:xfrm>
          <a:prstGeom prst="rect">
            <a:avLst/>
          </a:prstGeom>
          <a:solidFill>
            <a:schemeClr val="bg2">
              <a:lumMod val="20000"/>
              <a:lumOff val="80000"/>
            </a:schemeClr>
          </a:solidFill>
        </p:spPr>
        <p:txBody>
          <a:bodyPr wrap="square" rtlCol="0">
            <a:spAutoFit/>
          </a:bodyPr>
          <a:lstStyle/>
          <a:p>
            <a:pPr algn="ctr">
              <a:lnSpc>
                <a:spcPct val="150000"/>
              </a:lnSpc>
            </a:pPr>
            <a:r>
              <a:rPr lang="zh-TW" altLang="en-US" b="1" dirty="0">
                <a:solidFill>
                  <a:schemeClr val="bg1"/>
                </a:solidFill>
                <a:latin typeface="微軟正黑體" panose="020B0604030504040204" pitchFamily="34" charset="-120"/>
                <a:ea typeface="微軟正黑體" panose="020B0604030504040204" pitchFamily="34" charset="-120"/>
              </a:rPr>
              <a:t>結論：如果一封信的內容有</a:t>
            </a:r>
            <a:r>
              <a:rPr lang="en-US" altLang="zh-TW" b="1" dirty="0">
                <a:solidFill>
                  <a:schemeClr val="bg1"/>
                </a:solidFill>
                <a:latin typeface="微軟正黑體" panose="020B0604030504040204" pitchFamily="34" charset="-120"/>
                <a:ea typeface="微軟正黑體" panose="020B0604030504040204" pitchFamily="34" charset="-120"/>
              </a:rPr>
              <a:t>"cheap"</a:t>
            </a:r>
            <a:r>
              <a:rPr lang="zh-TW" altLang="en-US" b="1" dirty="0">
                <a:solidFill>
                  <a:schemeClr val="bg1"/>
                </a:solidFill>
                <a:latin typeface="微軟正黑體" panose="020B0604030504040204" pitchFamily="34" charset="-120"/>
                <a:ea typeface="微軟正黑體" panose="020B0604030504040204" pitchFamily="34" charset="-120"/>
              </a:rPr>
              <a:t>字眼，這封信是垃圾信的機率為</a:t>
            </a:r>
            <a:r>
              <a:rPr lang="en-US" altLang="zh-TW" b="1" dirty="0">
                <a:solidFill>
                  <a:schemeClr val="bg1"/>
                </a:solidFill>
                <a:latin typeface="微軟正黑體" panose="020B0604030504040204" pitchFamily="34" charset="-120"/>
                <a:ea typeface="微軟正黑體" panose="020B0604030504040204" pitchFamily="34" charset="-120"/>
              </a:rPr>
              <a:t>80%</a:t>
            </a:r>
            <a:endParaRPr lang="zh-TW" altLang="en-US" sz="44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61877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413187" y="1543680"/>
            <a:ext cx="9764329"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再加上其他的條件，就可以預測一封信的機率</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Naïve Bayes Algorithm</a:t>
            </a:r>
            <a:endParaRPr lang="en-US" altLang="zh-TW" dirty="0"/>
          </a:p>
        </p:txBody>
      </p:sp>
      <p:pic>
        <p:nvPicPr>
          <p:cNvPr id="2" name="圖片 1">
            <a:extLst>
              <a:ext uri="{FF2B5EF4-FFF2-40B4-BE49-F238E27FC236}">
                <a16:creationId xmlns:a16="http://schemas.microsoft.com/office/drawing/2014/main" id="{D7457EA7-FCF1-4D32-AB9E-C6C5917688F8}"/>
              </a:ext>
            </a:extLst>
          </p:cNvPr>
          <p:cNvPicPr>
            <a:picLocks noChangeAspect="1"/>
          </p:cNvPicPr>
          <p:nvPr/>
        </p:nvPicPr>
        <p:blipFill>
          <a:blip r:embed="rId3"/>
          <a:stretch>
            <a:fillRect/>
          </a:stretch>
        </p:blipFill>
        <p:spPr>
          <a:xfrm>
            <a:off x="2352152" y="2680535"/>
            <a:ext cx="7487695" cy="3448531"/>
          </a:xfrm>
          <a:prstGeom prst="rect">
            <a:avLst/>
          </a:prstGeom>
        </p:spPr>
      </p:pic>
    </p:spTree>
    <p:extLst>
      <p:ext uri="{BB962C8B-B14F-4D97-AF65-F5344CB8AC3E}">
        <p14:creationId xmlns:p14="http://schemas.microsoft.com/office/powerpoint/2010/main" val="5407587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r>
              <a:rPr lang="zh-TW" altLang="en-US" sz="6000" dirty="0"/>
              <a:t>決策樹</a:t>
            </a:r>
            <a:br>
              <a:rPr lang="en-US" altLang="zh-TW" sz="6000" dirty="0"/>
            </a:br>
            <a:r>
              <a:rPr lang="en-US" altLang="zh-TW" sz="6000" dirty="0"/>
              <a:t>Decision Tree</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119379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72752" y="1114840"/>
            <a:ext cx="695978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推薦</a:t>
            </a:r>
            <a:r>
              <a:rPr lang="en-US" altLang="zh-TW" sz="3600" dirty="0">
                <a:latin typeface="微軟正黑體" panose="020B0604030504040204" pitchFamily="34" charset="-120"/>
                <a:ea typeface="微軟正黑體" panose="020B0604030504040204" pitchFamily="34" charset="-120"/>
              </a:rPr>
              <a:t>apps</a:t>
            </a:r>
            <a:r>
              <a:rPr lang="zh-TW" altLang="en-US" sz="3600" dirty="0">
                <a:latin typeface="微軟正黑體" panose="020B0604030504040204" pitchFamily="34" charset="-120"/>
                <a:ea typeface="微軟正黑體" panose="020B0604030504040204" pitchFamily="34" charset="-120"/>
              </a:rPr>
              <a:t>的使用</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Decision Tree</a:t>
            </a:r>
            <a:endParaRPr lang="en-US" altLang="zh-TW" dirty="0"/>
          </a:p>
        </p:txBody>
      </p:sp>
      <p:pic>
        <p:nvPicPr>
          <p:cNvPr id="2" name="圖片 1">
            <a:extLst>
              <a:ext uri="{FF2B5EF4-FFF2-40B4-BE49-F238E27FC236}">
                <a16:creationId xmlns:a16="http://schemas.microsoft.com/office/drawing/2014/main" id="{86AF0821-AEBE-4600-8110-8D539652592B}"/>
              </a:ext>
            </a:extLst>
          </p:cNvPr>
          <p:cNvPicPr>
            <a:picLocks noChangeAspect="1"/>
          </p:cNvPicPr>
          <p:nvPr/>
        </p:nvPicPr>
        <p:blipFill>
          <a:blip r:embed="rId3"/>
          <a:stretch>
            <a:fillRect/>
          </a:stretch>
        </p:blipFill>
        <p:spPr>
          <a:xfrm>
            <a:off x="823762" y="2716893"/>
            <a:ext cx="6258798" cy="4020111"/>
          </a:xfrm>
          <a:prstGeom prst="rect">
            <a:avLst/>
          </a:prstGeom>
        </p:spPr>
      </p:pic>
      <p:sp>
        <p:nvSpPr>
          <p:cNvPr id="14" name="文字方塊 13">
            <a:extLst>
              <a:ext uri="{FF2B5EF4-FFF2-40B4-BE49-F238E27FC236}">
                <a16:creationId xmlns:a16="http://schemas.microsoft.com/office/drawing/2014/main" id="{E80AE155-F5F3-4CD7-950D-60AEA98858D1}"/>
              </a:ext>
            </a:extLst>
          </p:cNvPr>
          <p:cNvSpPr txBox="1"/>
          <p:nvPr/>
        </p:nvSpPr>
        <p:spPr>
          <a:xfrm>
            <a:off x="2534579" y="1822856"/>
            <a:ext cx="695978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假設蒐集到的</a:t>
            </a:r>
            <a:r>
              <a:rPr lang="en-US" altLang="zh-TW" sz="3600" dirty="0">
                <a:latin typeface="微軟正黑體" panose="020B0604030504040204" pitchFamily="34" charset="-120"/>
                <a:ea typeface="微軟正黑體" panose="020B0604030504040204" pitchFamily="34" charset="-120"/>
              </a:rPr>
              <a:t>data</a:t>
            </a:r>
            <a:r>
              <a:rPr lang="zh-TW" altLang="en-US" sz="3600" dirty="0">
                <a:latin typeface="微軟正黑體" panose="020B0604030504040204" pitchFamily="34" charset="-120"/>
                <a:ea typeface="微軟正黑體" panose="020B0604030504040204" pitchFamily="34" charset="-120"/>
              </a:rPr>
              <a:t>如下：</a:t>
            </a:r>
            <a:endParaRPr lang="en-US" altLang="zh-TW" sz="3600"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731AC947-6001-4A1A-8216-407C0C3F7FFE}"/>
              </a:ext>
            </a:extLst>
          </p:cNvPr>
          <p:cNvSpPr txBox="1"/>
          <p:nvPr/>
        </p:nvSpPr>
        <p:spPr>
          <a:xfrm>
            <a:off x="7369827" y="2985622"/>
            <a:ext cx="3781380" cy="331456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請問性別與年齡間哪一個較能預測使用者下載</a:t>
            </a:r>
            <a:r>
              <a:rPr lang="en-US" altLang="zh-TW" sz="3600" dirty="0">
                <a:latin typeface="微軟正黑體" panose="020B0604030504040204" pitchFamily="34" charset="-120"/>
                <a:ea typeface="微軟正黑體" panose="020B0604030504040204" pitchFamily="34" charset="-120"/>
              </a:rPr>
              <a:t>app</a:t>
            </a:r>
            <a:r>
              <a:rPr lang="zh-TW" altLang="en-US" sz="3600" dirty="0">
                <a:latin typeface="微軟正黑體" panose="020B0604030504040204" pitchFamily="34" charset="-120"/>
                <a:ea typeface="微軟正黑體" panose="020B0604030504040204" pitchFamily="34" charset="-120"/>
              </a:rPr>
              <a:t>的種類？</a:t>
            </a:r>
            <a:endParaRPr lang="en-US" altLang="zh-TW"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58883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72752" y="1114840"/>
            <a:ext cx="6959785"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Recommending Apps</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Decision Tree</a:t>
            </a:r>
            <a:endParaRPr lang="en-US" altLang="zh-TW" dirty="0"/>
          </a:p>
        </p:txBody>
      </p:sp>
      <p:sp>
        <p:nvSpPr>
          <p:cNvPr id="14" name="文字方塊 13">
            <a:extLst>
              <a:ext uri="{FF2B5EF4-FFF2-40B4-BE49-F238E27FC236}">
                <a16:creationId xmlns:a16="http://schemas.microsoft.com/office/drawing/2014/main" id="{E80AE155-F5F3-4CD7-950D-60AEA98858D1}"/>
              </a:ext>
            </a:extLst>
          </p:cNvPr>
          <p:cNvSpPr txBox="1"/>
          <p:nvPr/>
        </p:nvSpPr>
        <p:spPr>
          <a:xfrm>
            <a:off x="634658" y="1879635"/>
            <a:ext cx="3781380"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先看性別</a:t>
            </a:r>
            <a:endParaRPr lang="en-US" altLang="zh-TW" sz="36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FE5C9EE0-E3DC-4561-960B-CB3E2C93484F}"/>
              </a:ext>
            </a:extLst>
          </p:cNvPr>
          <p:cNvPicPr>
            <a:picLocks noChangeAspect="1"/>
          </p:cNvPicPr>
          <p:nvPr/>
        </p:nvPicPr>
        <p:blipFill rotWithShape="1">
          <a:blip r:embed="rId3"/>
          <a:srcRect t="1379" r="51382"/>
          <a:stretch/>
        </p:blipFill>
        <p:spPr>
          <a:xfrm>
            <a:off x="599150" y="2814633"/>
            <a:ext cx="4276626" cy="3444544"/>
          </a:xfrm>
          <a:prstGeom prst="rect">
            <a:avLst/>
          </a:prstGeom>
        </p:spPr>
      </p:pic>
      <p:pic>
        <p:nvPicPr>
          <p:cNvPr id="6" name="圖片 5">
            <a:extLst>
              <a:ext uri="{FF2B5EF4-FFF2-40B4-BE49-F238E27FC236}">
                <a16:creationId xmlns:a16="http://schemas.microsoft.com/office/drawing/2014/main" id="{01C1A881-5FD6-44B6-9559-FDED9692B0E5}"/>
              </a:ext>
            </a:extLst>
          </p:cNvPr>
          <p:cNvPicPr>
            <a:picLocks noChangeAspect="1"/>
          </p:cNvPicPr>
          <p:nvPr/>
        </p:nvPicPr>
        <p:blipFill rotWithShape="1">
          <a:blip r:embed="rId4"/>
          <a:srcRect r="48882" b="8356"/>
          <a:stretch/>
        </p:blipFill>
        <p:spPr>
          <a:xfrm>
            <a:off x="5067933" y="2814633"/>
            <a:ext cx="4496586" cy="3444544"/>
          </a:xfrm>
          <a:prstGeom prst="rect">
            <a:avLst/>
          </a:prstGeom>
        </p:spPr>
      </p:pic>
      <p:sp>
        <p:nvSpPr>
          <p:cNvPr id="8" name="文字方塊 7">
            <a:extLst>
              <a:ext uri="{FF2B5EF4-FFF2-40B4-BE49-F238E27FC236}">
                <a16:creationId xmlns:a16="http://schemas.microsoft.com/office/drawing/2014/main" id="{C88A32F2-85D1-42AE-9668-F7F6F7F0E3C8}"/>
              </a:ext>
            </a:extLst>
          </p:cNvPr>
          <p:cNvSpPr txBox="1"/>
          <p:nvPr/>
        </p:nvSpPr>
        <p:spPr>
          <a:xfrm>
            <a:off x="5608403" y="1879635"/>
            <a:ext cx="3415646"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再看年齡</a:t>
            </a:r>
            <a:endParaRPr lang="en-US" altLang="zh-TW" sz="36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F4B11BA-8061-4F7C-AB64-49D49E3FB857}"/>
              </a:ext>
            </a:extLst>
          </p:cNvPr>
          <p:cNvSpPr txBox="1"/>
          <p:nvPr/>
        </p:nvSpPr>
        <p:spPr>
          <a:xfrm>
            <a:off x="9707820" y="2701207"/>
            <a:ext cx="2390920" cy="331456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發現年齡似乎可以做初步的區分</a:t>
            </a:r>
            <a:endParaRPr lang="en-US" altLang="zh-TW"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52806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72752" y="1114840"/>
            <a:ext cx="6959785" cy="821572"/>
          </a:xfrm>
          <a:prstGeom prst="rect">
            <a:avLst/>
          </a:prstGeom>
          <a:noFill/>
        </p:spPr>
        <p:txBody>
          <a:bodyPr wrap="square" rtlCol="0">
            <a:spAutoFit/>
          </a:bodyPr>
          <a:lstStyle/>
          <a:p>
            <a:pPr algn="ctr">
              <a:lnSpc>
                <a:spcPct val="150000"/>
              </a:lnSpc>
            </a:pPr>
            <a:r>
              <a:rPr lang="en-US" altLang="zh-TW" sz="3600" dirty="0">
                <a:latin typeface="微軟正黑體" panose="020B0604030504040204" pitchFamily="34" charset="-120"/>
                <a:ea typeface="微軟正黑體" panose="020B0604030504040204" pitchFamily="34" charset="-120"/>
              </a:rPr>
              <a:t>Recommending Apps</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Decision Tree</a:t>
            </a:r>
            <a:endParaRPr lang="en-US" altLang="zh-TW" dirty="0"/>
          </a:p>
        </p:txBody>
      </p:sp>
      <p:pic>
        <p:nvPicPr>
          <p:cNvPr id="6" name="圖片 5">
            <a:extLst>
              <a:ext uri="{FF2B5EF4-FFF2-40B4-BE49-F238E27FC236}">
                <a16:creationId xmlns:a16="http://schemas.microsoft.com/office/drawing/2014/main" id="{9DAEFD3D-9CB5-4081-AAB9-52E6AC957FC6}"/>
              </a:ext>
            </a:extLst>
          </p:cNvPr>
          <p:cNvPicPr>
            <a:picLocks noChangeAspect="1"/>
          </p:cNvPicPr>
          <p:nvPr/>
        </p:nvPicPr>
        <p:blipFill rotWithShape="1">
          <a:blip r:embed="rId3"/>
          <a:srcRect t="5348"/>
          <a:stretch/>
        </p:blipFill>
        <p:spPr>
          <a:xfrm>
            <a:off x="2240130" y="2142042"/>
            <a:ext cx="8944755" cy="4103369"/>
          </a:xfrm>
          <a:prstGeom prst="rect">
            <a:avLst/>
          </a:prstGeom>
        </p:spPr>
      </p:pic>
    </p:spTree>
    <p:extLst>
      <p:ext uri="{BB962C8B-B14F-4D97-AF65-F5344CB8AC3E}">
        <p14:creationId xmlns:p14="http://schemas.microsoft.com/office/powerpoint/2010/main" val="26233974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br>
              <a:rPr lang="en-US" altLang="zh-TW" sz="6000" dirty="0"/>
            </a:br>
            <a:r>
              <a:rPr lang="en-US" altLang="zh-TW" sz="6000" dirty="0"/>
              <a:t>Logistic Regression</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266399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72752" y="1114840"/>
            <a:ext cx="695978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大學對申請者的評量：</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sp>
        <p:nvSpPr>
          <p:cNvPr id="14" name="文字方塊 13">
            <a:extLst>
              <a:ext uri="{FF2B5EF4-FFF2-40B4-BE49-F238E27FC236}">
                <a16:creationId xmlns:a16="http://schemas.microsoft.com/office/drawing/2014/main" id="{E80AE155-F5F3-4CD7-950D-60AEA98858D1}"/>
              </a:ext>
            </a:extLst>
          </p:cNvPr>
          <p:cNvSpPr txBox="1"/>
          <p:nvPr/>
        </p:nvSpPr>
        <p:spPr>
          <a:xfrm>
            <a:off x="1623919" y="1911614"/>
            <a:ext cx="8589050"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假設有</a:t>
            </a:r>
            <a:r>
              <a:rPr lang="zh-TW" altLang="en-US" sz="3600" dirty="0">
                <a:solidFill>
                  <a:srgbClr val="FFC000"/>
                </a:solidFill>
                <a:latin typeface="微軟正黑體" panose="020B0604030504040204" pitchFamily="34" charset="-120"/>
                <a:ea typeface="微軟正黑體" panose="020B0604030504040204" pitchFamily="34" charset="-120"/>
              </a:rPr>
              <a:t>考試成績</a:t>
            </a:r>
            <a:r>
              <a:rPr lang="zh-TW" altLang="en-US" sz="3600" dirty="0">
                <a:latin typeface="微軟正黑體" panose="020B0604030504040204" pitchFamily="34" charset="-120"/>
                <a:ea typeface="微軟正黑體" panose="020B0604030504040204" pitchFamily="34" charset="-120"/>
              </a:rPr>
              <a:t>與</a:t>
            </a:r>
            <a:r>
              <a:rPr lang="zh-TW" altLang="en-US" sz="3600" dirty="0">
                <a:solidFill>
                  <a:srgbClr val="FFC000"/>
                </a:solidFill>
                <a:latin typeface="微軟正黑體" panose="020B0604030504040204" pitchFamily="34" charset="-120"/>
                <a:ea typeface="微軟正黑體" panose="020B0604030504040204" pitchFamily="34" charset="-120"/>
              </a:rPr>
              <a:t>在校成績</a:t>
            </a:r>
            <a:r>
              <a:rPr lang="zh-TW" altLang="en-US" sz="3600" dirty="0">
                <a:latin typeface="微軟正黑體" panose="020B0604030504040204" pitchFamily="34" charset="-120"/>
                <a:ea typeface="微軟正黑體" panose="020B0604030504040204" pitchFamily="34" charset="-120"/>
              </a:rPr>
              <a:t>兩個考量要素：</a:t>
            </a:r>
            <a:endParaRPr lang="en-US" altLang="zh-TW" sz="36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9DBB5013-6B6E-457A-8EB6-6AB5C9691C7A}"/>
              </a:ext>
            </a:extLst>
          </p:cNvPr>
          <p:cNvPicPr>
            <a:picLocks noChangeAspect="1"/>
          </p:cNvPicPr>
          <p:nvPr/>
        </p:nvPicPr>
        <p:blipFill>
          <a:blip r:embed="rId3"/>
          <a:stretch>
            <a:fillRect/>
          </a:stretch>
        </p:blipFill>
        <p:spPr>
          <a:xfrm>
            <a:off x="1338606" y="2906437"/>
            <a:ext cx="9849928" cy="3612197"/>
          </a:xfrm>
          <a:prstGeom prst="rect">
            <a:avLst/>
          </a:prstGeom>
        </p:spPr>
      </p:pic>
    </p:spTree>
    <p:extLst>
      <p:ext uri="{BB962C8B-B14F-4D97-AF65-F5344CB8AC3E}">
        <p14:creationId xmlns:p14="http://schemas.microsoft.com/office/powerpoint/2010/main" val="30888634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2313195" y="1943100"/>
            <a:ext cx="8926305" cy="3329581"/>
          </a:xfrm>
        </p:spPr>
        <p:txBody>
          <a:bodyPr rtlCol="0">
            <a:noAutofit/>
          </a:bodyPr>
          <a:lstStyle/>
          <a:p>
            <a:r>
              <a:rPr lang="zh-TW" altLang="en-US" sz="4800" dirty="0"/>
              <a:t>人工智慧 </a:t>
            </a:r>
            <a:r>
              <a:rPr lang="en-US" altLang="zh-TW" sz="4800" dirty="0"/>
              <a:t>Artificial Intelligence</a:t>
            </a:r>
            <a:br>
              <a:rPr lang="en-US" altLang="zh-TW" sz="4800" dirty="0"/>
            </a:br>
            <a:r>
              <a:rPr lang="zh-TW" altLang="en-US" sz="4800" dirty="0"/>
              <a:t>機器學習 </a:t>
            </a:r>
            <a:r>
              <a:rPr lang="en-US" altLang="zh-TW" sz="4800" dirty="0"/>
              <a:t>Machine Learning</a:t>
            </a:r>
            <a:br>
              <a:rPr lang="en-US" altLang="zh-TW" sz="4800" dirty="0"/>
            </a:br>
            <a:r>
              <a:rPr lang="zh-TW" altLang="en-US" sz="4800" dirty="0"/>
              <a:t>深度學習 </a:t>
            </a:r>
            <a:r>
              <a:rPr lang="en-US" altLang="zh-TW" sz="4800" dirty="0"/>
              <a:t>Deep Learning</a:t>
            </a:r>
            <a:endParaRPr lang="zh-TW" altLang="en-US" sz="48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5850355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72752" y="1114840"/>
            <a:ext cx="695978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大學對申請者的評量：</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pic>
        <p:nvPicPr>
          <p:cNvPr id="2" name="圖片 1">
            <a:extLst>
              <a:ext uri="{FF2B5EF4-FFF2-40B4-BE49-F238E27FC236}">
                <a16:creationId xmlns:a16="http://schemas.microsoft.com/office/drawing/2014/main" id="{FA70CD65-1CD0-4D80-BC51-C3A9A1D45B38}"/>
              </a:ext>
            </a:extLst>
          </p:cNvPr>
          <p:cNvPicPr>
            <a:picLocks noChangeAspect="1"/>
          </p:cNvPicPr>
          <p:nvPr/>
        </p:nvPicPr>
        <p:blipFill rotWithShape="1">
          <a:blip r:embed="rId3"/>
          <a:srcRect t="4125"/>
          <a:stretch/>
        </p:blipFill>
        <p:spPr>
          <a:xfrm>
            <a:off x="1673273" y="2168165"/>
            <a:ext cx="9422075" cy="4301994"/>
          </a:xfrm>
          <a:prstGeom prst="rect">
            <a:avLst/>
          </a:prstGeom>
        </p:spPr>
      </p:pic>
      <p:sp>
        <p:nvSpPr>
          <p:cNvPr id="3" name="矩形 2">
            <a:extLst>
              <a:ext uri="{FF2B5EF4-FFF2-40B4-BE49-F238E27FC236}">
                <a16:creationId xmlns:a16="http://schemas.microsoft.com/office/drawing/2014/main" id="{070FE18C-4E93-415B-B2B5-3A6D3156F7E6}"/>
              </a:ext>
            </a:extLst>
          </p:cNvPr>
          <p:cNvSpPr/>
          <p:nvPr/>
        </p:nvSpPr>
        <p:spPr>
          <a:xfrm>
            <a:off x="4988004" y="5967063"/>
            <a:ext cx="1107996" cy="369332"/>
          </a:xfrm>
          <a:prstGeom prst="rect">
            <a:avLst/>
          </a:prstGeom>
          <a:solidFill>
            <a:schemeClr val="bg2">
              <a:lumMod val="20000"/>
              <a:lumOff val="80000"/>
            </a:schemeClr>
          </a:solidFill>
        </p:spPr>
        <p:txBody>
          <a:bodyPr wrap="none">
            <a:spAutoFit/>
          </a:bodyPr>
          <a:lstStyle/>
          <a:p>
            <a:r>
              <a:rPr lang="zh-TW" altLang="en-US" dirty="0">
                <a:solidFill>
                  <a:schemeClr val="bg1">
                    <a:lumMod val="95000"/>
                    <a:lumOff val="5000"/>
                  </a:schemeClr>
                </a:solidFill>
                <a:latin typeface="微軟正黑體" panose="020B0604030504040204" pitchFamily="34" charset="-120"/>
                <a:ea typeface="微軟正黑體" panose="020B0604030504040204" pitchFamily="34" charset="-120"/>
              </a:rPr>
              <a:t>考試成績</a:t>
            </a:r>
            <a:endParaRPr lang="zh-TW" altLang="en-US" dirty="0">
              <a:solidFill>
                <a:schemeClr val="bg1">
                  <a:lumMod val="95000"/>
                  <a:lumOff val="5000"/>
                </a:schemeClr>
              </a:solidFill>
            </a:endParaRPr>
          </a:p>
        </p:txBody>
      </p:sp>
      <p:sp>
        <p:nvSpPr>
          <p:cNvPr id="6" name="矩形 5">
            <a:extLst>
              <a:ext uri="{FF2B5EF4-FFF2-40B4-BE49-F238E27FC236}">
                <a16:creationId xmlns:a16="http://schemas.microsoft.com/office/drawing/2014/main" id="{E6702B64-BBF0-4738-8DC3-33B5C1150738}"/>
              </a:ext>
            </a:extLst>
          </p:cNvPr>
          <p:cNvSpPr/>
          <p:nvPr/>
        </p:nvSpPr>
        <p:spPr>
          <a:xfrm rot="16200000">
            <a:off x="1358964" y="3798332"/>
            <a:ext cx="1107996" cy="369332"/>
          </a:xfrm>
          <a:prstGeom prst="rect">
            <a:avLst/>
          </a:prstGeom>
          <a:solidFill>
            <a:schemeClr val="bg2">
              <a:lumMod val="20000"/>
              <a:lumOff val="80000"/>
            </a:schemeClr>
          </a:solidFill>
        </p:spPr>
        <p:txBody>
          <a:bodyPr wrap="none">
            <a:spAutoFit/>
          </a:bodyPr>
          <a:lstStyle/>
          <a:p>
            <a:r>
              <a:rPr lang="zh-TW" altLang="en-US" dirty="0">
                <a:solidFill>
                  <a:schemeClr val="bg1">
                    <a:lumMod val="95000"/>
                    <a:lumOff val="5000"/>
                  </a:schemeClr>
                </a:solidFill>
                <a:latin typeface="微軟正黑體" panose="020B0604030504040204" pitchFamily="34" charset="-120"/>
                <a:ea typeface="微軟正黑體" panose="020B0604030504040204" pitchFamily="34" charset="-120"/>
              </a:rPr>
              <a:t>在校成績</a:t>
            </a:r>
            <a:endParaRPr lang="zh-TW" altLang="en-US" dirty="0">
              <a:solidFill>
                <a:schemeClr val="bg1">
                  <a:lumMod val="95000"/>
                  <a:lumOff val="5000"/>
                </a:schemeClr>
              </a:solidFill>
            </a:endParaRPr>
          </a:p>
        </p:txBody>
      </p:sp>
    </p:spTree>
    <p:extLst>
      <p:ext uri="{BB962C8B-B14F-4D97-AF65-F5344CB8AC3E}">
        <p14:creationId xmlns:p14="http://schemas.microsoft.com/office/powerpoint/2010/main" val="12423106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438551" y="945158"/>
            <a:ext cx="695978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大學對申請者的評量：</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sp>
        <p:nvSpPr>
          <p:cNvPr id="6" name="文字方塊 5">
            <a:extLst>
              <a:ext uri="{FF2B5EF4-FFF2-40B4-BE49-F238E27FC236}">
                <a16:creationId xmlns:a16="http://schemas.microsoft.com/office/drawing/2014/main" id="{34A3850C-3B34-42DF-9C38-8584A655BBD5}"/>
              </a:ext>
            </a:extLst>
          </p:cNvPr>
          <p:cNvSpPr txBox="1"/>
          <p:nvPr/>
        </p:nvSpPr>
        <p:spPr>
          <a:xfrm>
            <a:off x="2953098" y="1544725"/>
            <a:ext cx="455999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先蒐集過去的</a:t>
            </a:r>
            <a:r>
              <a:rPr lang="en-US" altLang="zh-TW" sz="3600" dirty="0">
                <a:latin typeface="微軟正黑體" panose="020B0604030504040204" pitchFamily="34" charset="-120"/>
                <a:ea typeface="微軟正黑體" panose="020B0604030504040204" pitchFamily="34" charset="-120"/>
              </a:rPr>
              <a:t>data</a:t>
            </a:r>
            <a:r>
              <a:rPr lang="zh-TW" altLang="en-US" sz="3600" dirty="0">
                <a:latin typeface="微軟正黑體" panose="020B0604030504040204" pitchFamily="34" charset="-120"/>
                <a:ea typeface="微軟正黑體" panose="020B0604030504040204" pitchFamily="34" charset="-120"/>
              </a:rPr>
              <a:t>：</a:t>
            </a:r>
            <a:endParaRPr lang="en-US" altLang="zh-TW" sz="36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1E8B4F89-BF85-4718-9CF7-B15F435715A8}"/>
              </a:ext>
            </a:extLst>
          </p:cNvPr>
          <p:cNvPicPr>
            <a:picLocks noChangeAspect="1"/>
          </p:cNvPicPr>
          <p:nvPr/>
        </p:nvPicPr>
        <p:blipFill rotWithShape="1">
          <a:blip r:embed="rId3"/>
          <a:srcRect t="4898"/>
          <a:stretch/>
        </p:blipFill>
        <p:spPr>
          <a:xfrm>
            <a:off x="1702930" y="2299572"/>
            <a:ext cx="8786139" cy="4135407"/>
          </a:xfrm>
          <a:prstGeom prst="rect">
            <a:avLst/>
          </a:prstGeom>
        </p:spPr>
      </p:pic>
      <p:cxnSp>
        <p:nvCxnSpPr>
          <p:cNvPr id="8" name="直線接點 7">
            <a:extLst>
              <a:ext uri="{FF2B5EF4-FFF2-40B4-BE49-F238E27FC236}">
                <a16:creationId xmlns:a16="http://schemas.microsoft.com/office/drawing/2014/main" id="{5D2BD388-3369-44FC-A8A2-18277D563168}"/>
              </a:ext>
            </a:extLst>
          </p:cNvPr>
          <p:cNvCxnSpPr>
            <a:cxnSpLocks/>
          </p:cNvCxnSpPr>
          <p:nvPr/>
        </p:nvCxnSpPr>
        <p:spPr>
          <a:xfrm>
            <a:off x="4543720" y="2549175"/>
            <a:ext cx="3073138" cy="3144615"/>
          </a:xfrm>
          <a:prstGeom prst="line">
            <a:avLst/>
          </a:prstGeom>
        </p:spPr>
        <p:style>
          <a:lnRef idx="3">
            <a:schemeClr val="dk1"/>
          </a:lnRef>
          <a:fillRef idx="0">
            <a:schemeClr val="dk1"/>
          </a:fillRef>
          <a:effectRef idx="2">
            <a:schemeClr val="dk1"/>
          </a:effectRef>
          <a:fontRef idx="minor">
            <a:schemeClr val="tx1"/>
          </a:fontRef>
        </p:style>
      </p:cxnSp>
      <p:sp>
        <p:nvSpPr>
          <p:cNvPr id="10" name="文字方塊 9">
            <a:extLst>
              <a:ext uri="{FF2B5EF4-FFF2-40B4-BE49-F238E27FC236}">
                <a16:creationId xmlns:a16="http://schemas.microsoft.com/office/drawing/2014/main" id="{E8FD85AF-977D-4856-9EF3-29FF9100776E}"/>
              </a:ext>
            </a:extLst>
          </p:cNvPr>
          <p:cNvSpPr txBox="1"/>
          <p:nvPr/>
        </p:nvSpPr>
        <p:spPr>
          <a:xfrm>
            <a:off x="6518598" y="4907442"/>
            <a:ext cx="3739933" cy="578492"/>
          </a:xfrm>
          <a:prstGeom prst="rect">
            <a:avLst/>
          </a:prstGeom>
          <a:noFill/>
        </p:spPr>
        <p:txBody>
          <a:bodyPr wrap="square" rtlCol="0">
            <a:spAutoFit/>
          </a:bodyPr>
          <a:lstStyle/>
          <a:p>
            <a:pPr algn="ctr">
              <a:lnSpc>
                <a:spcPct val="150000"/>
              </a:lnSpc>
            </a:pPr>
            <a:r>
              <a:rPr lang="zh-TW" altLang="en-US" sz="2400" dirty="0">
                <a:solidFill>
                  <a:schemeClr val="bg1"/>
                </a:solidFill>
                <a:latin typeface="微軟正黑體" panose="020B0604030504040204" pitchFamily="34" charset="-120"/>
                <a:ea typeface="微軟正黑體" panose="020B0604030504040204" pitchFamily="34" charset="-120"/>
              </a:rPr>
              <a:t>找出一條分割線</a:t>
            </a:r>
            <a:endParaRPr lang="en-US" altLang="zh-TW" sz="2400" dirty="0">
              <a:solidFill>
                <a:schemeClr val="bg1"/>
              </a:solidFill>
              <a:latin typeface="微軟正黑體" panose="020B0604030504040204" pitchFamily="34" charset="-120"/>
              <a:ea typeface="微軟正黑體" panose="020B0604030504040204" pitchFamily="34" charset="-120"/>
            </a:endParaRPr>
          </a:p>
        </p:txBody>
      </p:sp>
      <p:sp>
        <p:nvSpPr>
          <p:cNvPr id="11" name="橢圓 10">
            <a:extLst>
              <a:ext uri="{FF2B5EF4-FFF2-40B4-BE49-F238E27FC236}">
                <a16:creationId xmlns:a16="http://schemas.microsoft.com/office/drawing/2014/main" id="{A9F6CD89-6BD7-4389-BAA3-9CC305A51FF2}"/>
              </a:ext>
            </a:extLst>
          </p:cNvPr>
          <p:cNvSpPr/>
          <p:nvPr/>
        </p:nvSpPr>
        <p:spPr>
          <a:xfrm>
            <a:off x="6297104" y="3582185"/>
            <a:ext cx="174359" cy="207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3027BD83-519E-415A-B622-A52631474107}"/>
              </a:ext>
            </a:extLst>
          </p:cNvPr>
          <p:cNvCxnSpPr>
            <a:cxnSpLocks/>
          </p:cNvCxnSpPr>
          <p:nvPr/>
        </p:nvCxnSpPr>
        <p:spPr>
          <a:xfrm flipH="1">
            <a:off x="6518598" y="3101419"/>
            <a:ext cx="1869966" cy="5844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5068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372752" y="1114840"/>
            <a:ext cx="695978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如何找出最好的一條線？</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pic>
        <p:nvPicPr>
          <p:cNvPr id="6" name="圖片 5">
            <a:extLst>
              <a:ext uri="{FF2B5EF4-FFF2-40B4-BE49-F238E27FC236}">
                <a16:creationId xmlns:a16="http://schemas.microsoft.com/office/drawing/2014/main" id="{EBAD17CE-FE8F-4A0F-BA58-FC3B98803CE0}"/>
              </a:ext>
            </a:extLst>
          </p:cNvPr>
          <p:cNvPicPr>
            <a:picLocks noChangeAspect="1"/>
          </p:cNvPicPr>
          <p:nvPr/>
        </p:nvPicPr>
        <p:blipFill rotWithShape="1">
          <a:blip r:embed="rId3"/>
          <a:srcRect l="9089"/>
          <a:stretch/>
        </p:blipFill>
        <p:spPr>
          <a:xfrm>
            <a:off x="696913" y="2766483"/>
            <a:ext cx="3593176" cy="1671764"/>
          </a:xfrm>
          <a:prstGeom prst="rect">
            <a:avLst/>
          </a:prstGeom>
        </p:spPr>
      </p:pic>
      <p:pic>
        <p:nvPicPr>
          <p:cNvPr id="7" name="圖片 6">
            <a:extLst>
              <a:ext uri="{FF2B5EF4-FFF2-40B4-BE49-F238E27FC236}">
                <a16:creationId xmlns:a16="http://schemas.microsoft.com/office/drawing/2014/main" id="{126B8BC6-94EE-4360-AB24-84471A44BBC8}"/>
              </a:ext>
            </a:extLst>
          </p:cNvPr>
          <p:cNvPicPr>
            <a:picLocks noChangeAspect="1"/>
          </p:cNvPicPr>
          <p:nvPr/>
        </p:nvPicPr>
        <p:blipFill>
          <a:blip r:embed="rId4"/>
          <a:stretch>
            <a:fillRect/>
          </a:stretch>
        </p:blipFill>
        <p:spPr>
          <a:xfrm>
            <a:off x="4524467" y="2766483"/>
            <a:ext cx="3565980" cy="1671764"/>
          </a:xfrm>
          <a:prstGeom prst="rect">
            <a:avLst/>
          </a:prstGeom>
        </p:spPr>
      </p:pic>
      <p:pic>
        <p:nvPicPr>
          <p:cNvPr id="8" name="圖片 7">
            <a:extLst>
              <a:ext uri="{FF2B5EF4-FFF2-40B4-BE49-F238E27FC236}">
                <a16:creationId xmlns:a16="http://schemas.microsoft.com/office/drawing/2014/main" id="{AC30E250-470C-4DB2-9739-11CE426A41EE}"/>
              </a:ext>
            </a:extLst>
          </p:cNvPr>
          <p:cNvPicPr>
            <a:picLocks noChangeAspect="1"/>
          </p:cNvPicPr>
          <p:nvPr/>
        </p:nvPicPr>
        <p:blipFill>
          <a:blip r:embed="rId5"/>
          <a:stretch>
            <a:fillRect/>
          </a:stretch>
        </p:blipFill>
        <p:spPr>
          <a:xfrm>
            <a:off x="8324824" y="2754321"/>
            <a:ext cx="3508179" cy="1683926"/>
          </a:xfrm>
          <a:prstGeom prst="rect">
            <a:avLst/>
          </a:prstGeom>
        </p:spPr>
      </p:pic>
      <p:pic>
        <p:nvPicPr>
          <p:cNvPr id="9" name="圖片 8">
            <a:extLst>
              <a:ext uri="{FF2B5EF4-FFF2-40B4-BE49-F238E27FC236}">
                <a16:creationId xmlns:a16="http://schemas.microsoft.com/office/drawing/2014/main" id="{9FF41A28-5B92-4DF2-A1A0-6134EDAD2083}"/>
              </a:ext>
            </a:extLst>
          </p:cNvPr>
          <p:cNvPicPr>
            <a:picLocks noChangeAspect="1"/>
          </p:cNvPicPr>
          <p:nvPr/>
        </p:nvPicPr>
        <p:blipFill>
          <a:blip r:embed="rId6"/>
          <a:stretch>
            <a:fillRect/>
          </a:stretch>
        </p:blipFill>
        <p:spPr>
          <a:xfrm>
            <a:off x="10805510" y="2766483"/>
            <a:ext cx="1027493" cy="975958"/>
          </a:xfrm>
          <a:prstGeom prst="rect">
            <a:avLst/>
          </a:prstGeom>
        </p:spPr>
      </p:pic>
    </p:spTree>
    <p:extLst>
      <p:ext uri="{BB962C8B-B14F-4D97-AF65-F5344CB8AC3E}">
        <p14:creationId xmlns:p14="http://schemas.microsoft.com/office/powerpoint/2010/main" val="9077980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438551" y="945158"/>
            <a:ext cx="695978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大學對申請者的評量：</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pic>
        <p:nvPicPr>
          <p:cNvPr id="2" name="圖片 1">
            <a:extLst>
              <a:ext uri="{FF2B5EF4-FFF2-40B4-BE49-F238E27FC236}">
                <a16:creationId xmlns:a16="http://schemas.microsoft.com/office/drawing/2014/main" id="{52C1BC75-045F-452A-B681-171117EAC3FB}"/>
              </a:ext>
            </a:extLst>
          </p:cNvPr>
          <p:cNvPicPr>
            <a:picLocks noChangeAspect="1"/>
          </p:cNvPicPr>
          <p:nvPr/>
        </p:nvPicPr>
        <p:blipFill rotWithShape="1">
          <a:blip r:embed="rId3"/>
          <a:srcRect t="3813"/>
          <a:stretch/>
        </p:blipFill>
        <p:spPr>
          <a:xfrm>
            <a:off x="1032756" y="1888786"/>
            <a:ext cx="10126488" cy="4755629"/>
          </a:xfrm>
          <a:prstGeom prst="rect">
            <a:avLst/>
          </a:prstGeom>
        </p:spPr>
      </p:pic>
      <p:cxnSp>
        <p:nvCxnSpPr>
          <p:cNvPr id="12" name="直線單箭頭接點 11">
            <a:extLst>
              <a:ext uri="{FF2B5EF4-FFF2-40B4-BE49-F238E27FC236}">
                <a16:creationId xmlns:a16="http://schemas.microsoft.com/office/drawing/2014/main" id="{E6D053F6-588C-45FA-BDF4-E34FEA66F483}"/>
              </a:ext>
            </a:extLst>
          </p:cNvPr>
          <p:cNvCxnSpPr>
            <a:cxnSpLocks/>
          </p:cNvCxnSpPr>
          <p:nvPr/>
        </p:nvCxnSpPr>
        <p:spPr>
          <a:xfrm flipH="1">
            <a:off x="8168289" y="3157979"/>
            <a:ext cx="1974952" cy="19513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C4615D95-55CB-46B0-99F5-137FE9EB20A9}"/>
              </a:ext>
            </a:extLst>
          </p:cNvPr>
          <p:cNvSpPr txBox="1"/>
          <p:nvPr/>
        </p:nvSpPr>
        <p:spPr>
          <a:xfrm>
            <a:off x="8034985" y="5009133"/>
            <a:ext cx="3277179" cy="578492"/>
          </a:xfrm>
          <a:prstGeom prst="rect">
            <a:avLst/>
          </a:prstGeom>
          <a:noFill/>
        </p:spPr>
        <p:txBody>
          <a:bodyPr wrap="square" rtlCol="0">
            <a:spAutoFit/>
          </a:bodyPr>
          <a:lstStyle/>
          <a:p>
            <a:pPr algn="ctr">
              <a:lnSpc>
                <a:spcPct val="150000"/>
              </a:lnSpc>
            </a:pPr>
            <a:r>
              <a:rPr lang="zh-TW" altLang="en-US" sz="2400" b="1" dirty="0">
                <a:latin typeface="微軟正黑體" panose="020B0604030504040204" pitchFamily="34" charset="-120"/>
                <a:ea typeface="微軟正黑體" panose="020B0604030504040204" pitchFamily="34" charset="-120"/>
              </a:rPr>
              <a:t>成績太低，不該通過</a:t>
            </a:r>
            <a:endParaRPr lang="en-US" altLang="zh-TW" sz="2400" b="1" dirty="0">
              <a:latin typeface="微軟正黑體" panose="020B0604030504040204" pitchFamily="34" charset="-120"/>
              <a:ea typeface="微軟正黑體" panose="020B0604030504040204" pitchFamily="34" charset="-120"/>
            </a:endParaRPr>
          </a:p>
        </p:txBody>
      </p:sp>
      <p:cxnSp>
        <p:nvCxnSpPr>
          <p:cNvPr id="15" name="直線單箭頭接點 14">
            <a:extLst>
              <a:ext uri="{FF2B5EF4-FFF2-40B4-BE49-F238E27FC236}">
                <a16:creationId xmlns:a16="http://schemas.microsoft.com/office/drawing/2014/main" id="{EAA52094-18A3-4481-8ECC-1466463534E4}"/>
              </a:ext>
            </a:extLst>
          </p:cNvPr>
          <p:cNvCxnSpPr>
            <a:cxnSpLocks/>
          </p:cNvCxnSpPr>
          <p:nvPr/>
        </p:nvCxnSpPr>
        <p:spPr>
          <a:xfrm flipH="1" flipV="1">
            <a:off x="5918444" y="2742404"/>
            <a:ext cx="3479892" cy="14979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F618E50B-050A-4A69-8EF6-FCEA0720E30C}"/>
              </a:ext>
            </a:extLst>
          </p:cNvPr>
          <p:cNvCxnSpPr>
            <a:cxnSpLocks/>
          </p:cNvCxnSpPr>
          <p:nvPr/>
        </p:nvCxnSpPr>
        <p:spPr>
          <a:xfrm flipH="1">
            <a:off x="8034985" y="4266600"/>
            <a:ext cx="1363352" cy="1998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字方塊 21">
            <a:extLst>
              <a:ext uri="{FF2B5EF4-FFF2-40B4-BE49-F238E27FC236}">
                <a16:creationId xmlns:a16="http://schemas.microsoft.com/office/drawing/2014/main" id="{5489A14F-E34E-4817-894D-8567B6C77F1A}"/>
              </a:ext>
            </a:extLst>
          </p:cNvPr>
          <p:cNvSpPr txBox="1"/>
          <p:nvPr/>
        </p:nvSpPr>
        <p:spPr>
          <a:xfrm>
            <a:off x="8922384" y="3933608"/>
            <a:ext cx="2672293" cy="578492"/>
          </a:xfrm>
          <a:prstGeom prst="rect">
            <a:avLst/>
          </a:prstGeom>
          <a:noFill/>
        </p:spPr>
        <p:txBody>
          <a:bodyPr wrap="square" rtlCol="0">
            <a:spAutoFit/>
          </a:bodyPr>
          <a:lstStyle/>
          <a:p>
            <a:pPr algn="ctr">
              <a:lnSpc>
                <a:spcPct val="150000"/>
              </a:lnSpc>
            </a:pPr>
            <a:r>
              <a:rPr lang="zh-TW" altLang="en-US" sz="2400" b="1" dirty="0">
                <a:solidFill>
                  <a:schemeClr val="bg1"/>
                </a:solidFill>
                <a:latin typeface="微軟正黑體" panose="020B0604030504040204" pitchFamily="34" charset="-120"/>
                <a:ea typeface="微軟正黑體" panose="020B0604030504040204" pitchFamily="34" charset="-120"/>
              </a:rPr>
              <a:t>這些也一樣</a:t>
            </a:r>
            <a:endParaRPr lang="en-US" altLang="zh-TW" sz="24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1367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500"/>
                                        <p:tgtEl>
                                          <p:spTgt spid="15"/>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438551" y="945158"/>
            <a:ext cx="695978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大學對申請者的評量：</a:t>
            </a:r>
            <a:endParaRPr lang="en-US" altLang="zh-TW" sz="36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Logistic Regression</a:t>
            </a:r>
            <a:endParaRPr lang="en-US" altLang="zh-TW" dirty="0"/>
          </a:p>
        </p:txBody>
      </p:sp>
      <p:pic>
        <p:nvPicPr>
          <p:cNvPr id="3" name="圖片 2">
            <a:extLst>
              <a:ext uri="{FF2B5EF4-FFF2-40B4-BE49-F238E27FC236}">
                <a16:creationId xmlns:a16="http://schemas.microsoft.com/office/drawing/2014/main" id="{386FC1D7-E1AD-4CFE-94FC-7996F5D33B2E}"/>
              </a:ext>
            </a:extLst>
          </p:cNvPr>
          <p:cNvPicPr>
            <a:picLocks noChangeAspect="1"/>
          </p:cNvPicPr>
          <p:nvPr/>
        </p:nvPicPr>
        <p:blipFill>
          <a:blip r:embed="rId3"/>
          <a:stretch>
            <a:fillRect/>
          </a:stretch>
        </p:blipFill>
        <p:spPr>
          <a:xfrm>
            <a:off x="2268273" y="2079888"/>
            <a:ext cx="7460001" cy="4118225"/>
          </a:xfrm>
          <a:prstGeom prst="rect">
            <a:avLst/>
          </a:prstGeom>
        </p:spPr>
      </p:pic>
      <p:sp>
        <p:nvSpPr>
          <p:cNvPr id="14" name="文字方塊 13">
            <a:extLst>
              <a:ext uri="{FF2B5EF4-FFF2-40B4-BE49-F238E27FC236}">
                <a16:creationId xmlns:a16="http://schemas.microsoft.com/office/drawing/2014/main" id="{C4615D95-55CB-46B0-99F5-137FE9EB20A9}"/>
              </a:ext>
            </a:extLst>
          </p:cNvPr>
          <p:cNvSpPr txBox="1"/>
          <p:nvPr/>
        </p:nvSpPr>
        <p:spPr>
          <a:xfrm>
            <a:off x="6861748" y="4139001"/>
            <a:ext cx="3277179" cy="1132490"/>
          </a:xfrm>
          <a:prstGeom prst="rect">
            <a:avLst/>
          </a:prstGeom>
          <a:noFill/>
        </p:spPr>
        <p:txBody>
          <a:bodyPr wrap="square" rtlCol="0">
            <a:spAutoFit/>
          </a:bodyPr>
          <a:lstStyle/>
          <a:p>
            <a:pPr algn="ctr">
              <a:lnSpc>
                <a:spcPct val="150000"/>
              </a:lnSpc>
            </a:pPr>
            <a:r>
              <a:rPr lang="zh-TW" altLang="en-US" sz="2400" b="1" dirty="0">
                <a:solidFill>
                  <a:schemeClr val="bg1"/>
                </a:solidFill>
                <a:latin typeface="微軟正黑體" panose="020B0604030504040204" pitchFamily="34" charset="-120"/>
                <a:ea typeface="微軟正黑體" panose="020B0604030504040204" pitchFamily="34" charset="-120"/>
              </a:rPr>
              <a:t>兩條切割線</a:t>
            </a:r>
            <a:endParaRPr lang="en-US" altLang="zh-TW" sz="2400" b="1"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zh-TW" altLang="en-US" sz="2400" b="1" dirty="0">
                <a:solidFill>
                  <a:schemeClr val="bg1"/>
                </a:solidFill>
                <a:latin typeface="微軟正黑體" panose="020B0604030504040204" pitchFamily="34" charset="-120"/>
                <a:ea typeface="微軟正黑體" panose="020B0604030504040204" pitchFamily="34" charset="-120"/>
              </a:rPr>
              <a:t>比較合適</a:t>
            </a:r>
            <a:endParaRPr lang="en-US" altLang="zh-TW" sz="2400" b="1" dirty="0">
              <a:solidFill>
                <a:schemeClr val="bg1"/>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F57F5258-1B58-44DA-8504-E03FF5701D21}"/>
              </a:ext>
            </a:extLst>
          </p:cNvPr>
          <p:cNvSpPr txBox="1"/>
          <p:nvPr/>
        </p:nvSpPr>
        <p:spPr>
          <a:xfrm>
            <a:off x="6981353" y="2155020"/>
            <a:ext cx="2865508" cy="578492"/>
          </a:xfrm>
          <a:prstGeom prst="rect">
            <a:avLst/>
          </a:prstGeom>
          <a:noFill/>
        </p:spPr>
        <p:txBody>
          <a:bodyPr wrap="square" rtlCol="0">
            <a:spAutoFit/>
          </a:bodyPr>
          <a:lstStyle/>
          <a:p>
            <a:pPr algn="ctr">
              <a:lnSpc>
                <a:spcPct val="150000"/>
              </a:lnSpc>
            </a:pPr>
            <a:r>
              <a:rPr lang="zh-TW" altLang="en-US" sz="2400" b="1" dirty="0">
                <a:solidFill>
                  <a:schemeClr val="bg1"/>
                </a:solidFill>
                <a:latin typeface="微軟正黑體" panose="020B0604030504040204" pitchFamily="34" charset="-120"/>
                <a:ea typeface="微軟正黑體" panose="020B0604030504040204" pitchFamily="34" charset="-120"/>
              </a:rPr>
              <a:t>發現一條線不夠</a:t>
            </a:r>
            <a:endParaRPr lang="en-US" altLang="zh-TW" sz="24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70151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r>
              <a:rPr lang="en-US" altLang="zh-TW" sz="6000" dirty="0"/>
              <a:t>Neural Network</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634265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6" name="圖片 5">
            <a:extLst>
              <a:ext uri="{FF2B5EF4-FFF2-40B4-BE49-F238E27FC236}">
                <a16:creationId xmlns:a16="http://schemas.microsoft.com/office/drawing/2014/main" id="{BAAB5F77-7C11-4068-B25E-0F4736E1DD94}"/>
              </a:ext>
            </a:extLst>
          </p:cNvPr>
          <p:cNvPicPr>
            <a:picLocks noChangeAspect="1"/>
          </p:cNvPicPr>
          <p:nvPr/>
        </p:nvPicPr>
        <p:blipFill>
          <a:blip r:embed="rId3"/>
          <a:stretch>
            <a:fillRect/>
          </a:stretch>
        </p:blipFill>
        <p:spPr>
          <a:xfrm>
            <a:off x="0" y="1496266"/>
            <a:ext cx="12192000" cy="5279488"/>
          </a:xfrm>
          <a:prstGeom prst="rect">
            <a:avLst/>
          </a:prstGeom>
        </p:spPr>
      </p:pic>
      <p:pic>
        <p:nvPicPr>
          <p:cNvPr id="7" name="圖片 6">
            <a:extLst>
              <a:ext uri="{FF2B5EF4-FFF2-40B4-BE49-F238E27FC236}">
                <a16:creationId xmlns:a16="http://schemas.microsoft.com/office/drawing/2014/main" id="{13AA6575-0AF5-49B9-BB90-F07E89C43B75}"/>
              </a:ext>
            </a:extLst>
          </p:cNvPr>
          <p:cNvPicPr>
            <a:picLocks noChangeAspect="1"/>
          </p:cNvPicPr>
          <p:nvPr/>
        </p:nvPicPr>
        <p:blipFill>
          <a:blip r:embed="rId4"/>
          <a:stretch>
            <a:fillRect/>
          </a:stretch>
        </p:blipFill>
        <p:spPr>
          <a:xfrm>
            <a:off x="148511" y="1668690"/>
            <a:ext cx="4353533" cy="4934639"/>
          </a:xfrm>
          <a:prstGeom prst="rect">
            <a:avLst/>
          </a:prstGeom>
        </p:spPr>
      </p:pic>
      <p:pic>
        <p:nvPicPr>
          <p:cNvPr id="8" name="圖片 7">
            <a:extLst>
              <a:ext uri="{FF2B5EF4-FFF2-40B4-BE49-F238E27FC236}">
                <a16:creationId xmlns:a16="http://schemas.microsoft.com/office/drawing/2014/main" id="{BFD903BF-C879-4A66-AC59-6BE0BD68F3BA}"/>
              </a:ext>
            </a:extLst>
          </p:cNvPr>
          <p:cNvPicPr>
            <a:picLocks noChangeAspect="1"/>
          </p:cNvPicPr>
          <p:nvPr/>
        </p:nvPicPr>
        <p:blipFill rotWithShape="1">
          <a:blip r:embed="rId5"/>
          <a:srcRect b="8019"/>
          <a:stretch/>
        </p:blipFill>
        <p:spPr>
          <a:xfrm>
            <a:off x="30788" y="1496267"/>
            <a:ext cx="12012701" cy="5187338"/>
          </a:xfrm>
          <a:prstGeom prst="rect">
            <a:avLst/>
          </a:prstGeom>
        </p:spPr>
      </p:pic>
      <p:pic>
        <p:nvPicPr>
          <p:cNvPr id="9" name="圖片 8">
            <a:extLst>
              <a:ext uri="{FF2B5EF4-FFF2-40B4-BE49-F238E27FC236}">
                <a16:creationId xmlns:a16="http://schemas.microsoft.com/office/drawing/2014/main" id="{73F1E44E-4413-49D6-A477-218C19CE2B89}"/>
              </a:ext>
            </a:extLst>
          </p:cNvPr>
          <p:cNvPicPr>
            <a:picLocks noChangeAspect="1"/>
          </p:cNvPicPr>
          <p:nvPr/>
        </p:nvPicPr>
        <p:blipFill>
          <a:blip r:embed="rId6"/>
          <a:stretch>
            <a:fillRect/>
          </a:stretch>
        </p:blipFill>
        <p:spPr>
          <a:xfrm>
            <a:off x="8254682" y="1950984"/>
            <a:ext cx="3620005" cy="4620270"/>
          </a:xfrm>
          <a:prstGeom prst="rect">
            <a:avLst/>
          </a:prstGeom>
        </p:spPr>
      </p:pic>
    </p:spTree>
    <p:extLst>
      <p:ext uri="{BB962C8B-B14F-4D97-AF65-F5344CB8AC3E}">
        <p14:creationId xmlns:p14="http://schemas.microsoft.com/office/powerpoint/2010/main" val="16679386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2" name="圖片 1">
            <a:extLst>
              <a:ext uri="{FF2B5EF4-FFF2-40B4-BE49-F238E27FC236}">
                <a16:creationId xmlns:a16="http://schemas.microsoft.com/office/drawing/2014/main" id="{7DFCE6CC-3725-4EF6-A822-85623DBC4A5E}"/>
              </a:ext>
            </a:extLst>
          </p:cNvPr>
          <p:cNvPicPr>
            <a:picLocks noChangeAspect="1"/>
          </p:cNvPicPr>
          <p:nvPr/>
        </p:nvPicPr>
        <p:blipFill rotWithShape="1">
          <a:blip r:embed="rId3"/>
          <a:srcRect l="25058" t="2248" r="48820" b="34900"/>
          <a:stretch/>
        </p:blipFill>
        <p:spPr>
          <a:xfrm>
            <a:off x="1572016" y="1503309"/>
            <a:ext cx="3300607" cy="33874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標題 1">
            <a:extLst>
              <a:ext uri="{FF2B5EF4-FFF2-40B4-BE49-F238E27FC236}">
                <a16:creationId xmlns:a16="http://schemas.microsoft.com/office/drawing/2014/main" id="{0D506124-5B62-4A6E-8CE4-69E293DB42D4}"/>
              </a:ext>
            </a:extLst>
          </p:cNvPr>
          <p:cNvSpPr txBox="1">
            <a:spLocks/>
          </p:cNvSpPr>
          <p:nvPr/>
        </p:nvSpPr>
        <p:spPr>
          <a:xfrm>
            <a:off x="1379952" y="4890775"/>
            <a:ext cx="9344130" cy="943628"/>
          </a:xfrm>
          <a:prstGeom prst="rect">
            <a:avLst/>
          </a:prstGeom>
        </p:spPr>
        <p:txBody>
          <a:bodyPr vert="horz" lIns="91440" tIns="45720" rIns="91440" bIns="45720" rtlCol="0" anchor="b">
            <a:normAutofit/>
          </a:bodyPr>
          <a:lstStyle>
            <a:lvl1pPr algn="l" defTabSz="457200" rtl="0" eaLnBrk="1" latinLnBrk="0" hangingPunct="1">
              <a:spcBef>
                <a:spcPct val="0"/>
              </a:spcBef>
              <a:buNone/>
              <a:defRPr sz="4200" b="0" i="0" kern="120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dist" fontAlgn="base"/>
            <a:r>
              <a:rPr lang="en-US" altLang="zh-TW" sz="2800" b="1" dirty="0"/>
              <a:t>Logistic Regression             Neural Network</a:t>
            </a:r>
            <a:endParaRPr lang="en-US" altLang="zh-TW" sz="2400" b="1" dirty="0"/>
          </a:p>
        </p:txBody>
      </p:sp>
      <p:pic>
        <p:nvPicPr>
          <p:cNvPr id="6" name="圖片 5">
            <a:extLst>
              <a:ext uri="{FF2B5EF4-FFF2-40B4-BE49-F238E27FC236}">
                <a16:creationId xmlns:a16="http://schemas.microsoft.com/office/drawing/2014/main" id="{7D6FC88C-1CA8-48E3-AD95-CD96C8D76BEA}"/>
              </a:ext>
            </a:extLst>
          </p:cNvPr>
          <p:cNvPicPr>
            <a:picLocks noChangeAspect="1"/>
          </p:cNvPicPr>
          <p:nvPr/>
        </p:nvPicPr>
        <p:blipFill rotWithShape="1">
          <a:blip r:embed="rId3"/>
          <a:srcRect l="71964" t="366" r="1914" b="36782"/>
          <a:stretch/>
        </p:blipFill>
        <p:spPr>
          <a:xfrm>
            <a:off x="7369483" y="1503309"/>
            <a:ext cx="3300607" cy="33874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900806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Deep Learning</a:t>
            </a:r>
            <a:endParaRPr lang="en-US" altLang="zh-TW" dirty="0"/>
          </a:p>
        </p:txBody>
      </p:sp>
      <p:pic>
        <p:nvPicPr>
          <p:cNvPr id="3" name="圖片 2">
            <a:extLst>
              <a:ext uri="{FF2B5EF4-FFF2-40B4-BE49-F238E27FC236}">
                <a16:creationId xmlns:a16="http://schemas.microsoft.com/office/drawing/2014/main" id="{56235E4E-0160-41E1-AFA5-6103301DB3B0}"/>
              </a:ext>
            </a:extLst>
          </p:cNvPr>
          <p:cNvPicPr>
            <a:picLocks noChangeAspect="1"/>
          </p:cNvPicPr>
          <p:nvPr/>
        </p:nvPicPr>
        <p:blipFill>
          <a:blip r:embed="rId3"/>
          <a:stretch>
            <a:fillRect/>
          </a:stretch>
        </p:blipFill>
        <p:spPr>
          <a:xfrm>
            <a:off x="112734" y="156706"/>
            <a:ext cx="11959111" cy="6544588"/>
          </a:xfrm>
          <a:prstGeom prst="rect">
            <a:avLst/>
          </a:prstGeom>
        </p:spPr>
      </p:pic>
      <p:sp>
        <p:nvSpPr>
          <p:cNvPr id="2" name="文字方塊 1">
            <a:extLst>
              <a:ext uri="{FF2B5EF4-FFF2-40B4-BE49-F238E27FC236}">
                <a16:creationId xmlns:a16="http://schemas.microsoft.com/office/drawing/2014/main" id="{67902183-5BDE-44E8-B128-CFBB9FE1ECF1}"/>
              </a:ext>
            </a:extLst>
          </p:cNvPr>
          <p:cNvSpPr txBox="1"/>
          <p:nvPr/>
        </p:nvSpPr>
        <p:spPr>
          <a:xfrm>
            <a:off x="4377847" y="2010427"/>
            <a:ext cx="1043836" cy="523220"/>
          </a:xfrm>
          <a:prstGeom prst="rect">
            <a:avLst/>
          </a:prstGeom>
          <a:noFill/>
        </p:spPr>
        <p:txBody>
          <a:bodyPr wrap="square" rtlCol="0">
            <a:spAutoFit/>
          </a:bodyPr>
          <a:lstStyle/>
          <a:p>
            <a:r>
              <a:rPr lang="en-US" altLang="zh-TW" sz="2800" b="1" dirty="0">
                <a:solidFill>
                  <a:srgbClr val="FF0000"/>
                </a:solidFill>
              </a:rPr>
              <a:t>W</a:t>
            </a:r>
            <a:r>
              <a:rPr lang="en-US" altLang="zh-TW" sz="2800" b="1" baseline="-25000" dirty="0">
                <a:solidFill>
                  <a:srgbClr val="FF0000"/>
                </a:solidFill>
              </a:rPr>
              <a:t>i, j</a:t>
            </a:r>
            <a:endParaRPr lang="zh-TW" altLang="en-US" sz="2800" b="1" baseline="-25000" dirty="0">
              <a:solidFill>
                <a:srgbClr val="FF0000"/>
              </a:solidFill>
            </a:endParaRPr>
          </a:p>
        </p:txBody>
      </p:sp>
      <p:sp>
        <p:nvSpPr>
          <p:cNvPr id="5" name="文字方塊 4">
            <a:extLst>
              <a:ext uri="{FF2B5EF4-FFF2-40B4-BE49-F238E27FC236}">
                <a16:creationId xmlns:a16="http://schemas.microsoft.com/office/drawing/2014/main" id="{36D52654-3182-4F14-9924-FC4746569A6F}"/>
              </a:ext>
            </a:extLst>
          </p:cNvPr>
          <p:cNvSpPr txBox="1"/>
          <p:nvPr/>
        </p:nvSpPr>
        <p:spPr>
          <a:xfrm>
            <a:off x="6171156" y="2167002"/>
            <a:ext cx="1043836" cy="523220"/>
          </a:xfrm>
          <a:prstGeom prst="rect">
            <a:avLst/>
          </a:prstGeom>
          <a:noFill/>
        </p:spPr>
        <p:txBody>
          <a:bodyPr wrap="square" rtlCol="0">
            <a:spAutoFit/>
          </a:bodyPr>
          <a:lstStyle/>
          <a:p>
            <a:r>
              <a:rPr lang="en-US" altLang="zh-TW" sz="2800" b="1" dirty="0" err="1">
                <a:solidFill>
                  <a:srgbClr val="FF0000"/>
                </a:solidFill>
              </a:rPr>
              <a:t>W</a:t>
            </a:r>
            <a:r>
              <a:rPr lang="en-US" altLang="zh-TW" sz="2800" b="1" baseline="-25000" dirty="0" err="1">
                <a:solidFill>
                  <a:srgbClr val="FF0000"/>
                </a:solidFill>
              </a:rPr>
              <a:t>j</a:t>
            </a:r>
            <a:r>
              <a:rPr lang="en-US" altLang="zh-TW" sz="2800" b="1" baseline="-25000" dirty="0">
                <a:solidFill>
                  <a:srgbClr val="FF0000"/>
                </a:solidFill>
              </a:rPr>
              <a:t>, k</a:t>
            </a:r>
            <a:endParaRPr lang="zh-TW" altLang="en-US" sz="2800" b="1" baseline="-25000" dirty="0">
              <a:solidFill>
                <a:srgbClr val="FF0000"/>
              </a:solidFill>
            </a:endParaRPr>
          </a:p>
        </p:txBody>
      </p:sp>
      <p:sp>
        <p:nvSpPr>
          <p:cNvPr id="6" name="文字方塊 5">
            <a:extLst>
              <a:ext uri="{FF2B5EF4-FFF2-40B4-BE49-F238E27FC236}">
                <a16:creationId xmlns:a16="http://schemas.microsoft.com/office/drawing/2014/main" id="{984A93F0-6694-4BF2-AE20-6EF088FA9828}"/>
              </a:ext>
            </a:extLst>
          </p:cNvPr>
          <p:cNvSpPr txBox="1"/>
          <p:nvPr/>
        </p:nvSpPr>
        <p:spPr>
          <a:xfrm>
            <a:off x="7795365" y="2010427"/>
            <a:ext cx="1043836" cy="523220"/>
          </a:xfrm>
          <a:prstGeom prst="rect">
            <a:avLst/>
          </a:prstGeom>
          <a:noFill/>
        </p:spPr>
        <p:txBody>
          <a:bodyPr wrap="square" rtlCol="0">
            <a:spAutoFit/>
          </a:bodyPr>
          <a:lstStyle/>
          <a:p>
            <a:r>
              <a:rPr lang="en-US" altLang="zh-TW" sz="2800" b="1" dirty="0" err="1">
                <a:solidFill>
                  <a:srgbClr val="FF0000"/>
                </a:solidFill>
              </a:rPr>
              <a:t>W</a:t>
            </a:r>
            <a:r>
              <a:rPr lang="en-US" altLang="zh-TW" sz="2800" b="1" baseline="-25000" dirty="0" err="1">
                <a:solidFill>
                  <a:srgbClr val="FF0000"/>
                </a:solidFill>
              </a:rPr>
              <a:t>k</a:t>
            </a:r>
            <a:r>
              <a:rPr lang="en-US" altLang="zh-TW" sz="2800" b="1" baseline="-25000" dirty="0">
                <a:solidFill>
                  <a:srgbClr val="FF0000"/>
                </a:solidFill>
              </a:rPr>
              <a:t>, l</a:t>
            </a:r>
            <a:endParaRPr lang="zh-TW" altLang="en-US" sz="2800" b="1" baseline="-25000" dirty="0">
              <a:solidFill>
                <a:srgbClr val="FF0000"/>
              </a:solidFill>
            </a:endParaRPr>
          </a:p>
        </p:txBody>
      </p:sp>
      <p:sp>
        <p:nvSpPr>
          <p:cNvPr id="7" name="文字方塊 6">
            <a:extLst>
              <a:ext uri="{FF2B5EF4-FFF2-40B4-BE49-F238E27FC236}">
                <a16:creationId xmlns:a16="http://schemas.microsoft.com/office/drawing/2014/main" id="{7FA33E37-9C95-40D0-BF82-713EF77EEFDC}"/>
              </a:ext>
            </a:extLst>
          </p:cNvPr>
          <p:cNvSpPr txBox="1"/>
          <p:nvPr/>
        </p:nvSpPr>
        <p:spPr>
          <a:xfrm>
            <a:off x="277617" y="1587363"/>
            <a:ext cx="2913389" cy="4247317"/>
          </a:xfrm>
          <a:prstGeom prst="rect">
            <a:avLst/>
          </a:prstGeom>
          <a:solidFill>
            <a:schemeClr val="accent6">
              <a:lumMod val="20000"/>
              <a:lumOff val="80000"/>
            </a:schemeClr>
          </a:solidFill>
        </p:spPr>
        <p:txBody>
          <a:bodyPr wrap="square" rtlCol="0">
            <a:spAutoFit/>
          </a:bodyPr>
          <a:lstStyle/>
          <a:p>
            <a:r>
              <a:rPr lang="en-US" altLang="zh-TW" b="1" dirty="0">
                <a:solidFill>
                  <a:srgbClr val="00B0F0"/>
                </a:solidFill>
                <a:latin typeface="微軟正黑體" panose="020B0604030504040204" pitchFamily="34" charset="-120"/>
                <a:ea typeface="微軟正黑體" panose="020B0604030504040204" pitchFamily="34" charset="-120"/>
              </a:rPr>
              <a:t>Input Layer </a:t>
            </a:r>
            <a:r>
              <a:rPr lang="zh-TW" altLang="en-US" b="1" dirty="0">
                <a:solidFill>
                  <a:srgbClr val="00B0F0"/>
                </a:solidFill>
                <a:latin typeface="微軟正黑體" panose="020B0604030504040204" pitchFamily="34" charset="-120"/>
                <a:ea typeface="微軟正黑體" panose="020B0604030504040204" pitchFamily="34" charset="-120"/>
              </a:rPr>
              <a:t>就是接收信號的神經元，</a:t>
            </a:r>
            <a:r>
              <a:rPr lang="en-US" altLang="zh-TW" b="1" dirty="0">
                <a:solidFill>
                  <a:srgbClr val="00B0F0"/>
                </a:solidFill>
                <a:latin typeface="微軟正黑體" panose="020B0604030504040204" pitchFamily="34" charset="-120"/>
                <a:ea typeface="微軟正黑體" panose="020B0604030504040204" pitchFamily="34" charset="-120"/>
              </a:rPr>
              <a:t>Hidden Layer </a:t>
            </a:r>
            <a:r>
              <a:rPr lang="zh-TW" altLang="en-US" b="1" dirty="0">
                <a:solidFill>
                  <a:srgbClr val="00B0F0"/>
                </a:solidFill>
                <a:latin typeface="微軟正黑體" panose="020B0604030504040204" pitchFamily="34" charset="-120"/>
                <a:ea typeface="微軟正黑體" panose="020B0604030504040204" pitchFamily="34" charset="-120"/>
              </a:rPr>
              <a:t>就是隱藏層，而 </a:t>
            </a:r>
            <a:r>
              <a:rPr lang="en-US" altLang="zh-TW" b="1" dirty="0">
                <a:solidFill>
                  <a:srgbClr val="00B0F0"/>
                </a:solidFill>
                <a:latin typeface="微軟正黑體" panose="020B0604030504040204" pitchFamily="34" charset="-120"/>
                <a:ea typeface="微軟正黑體" panose="020B0604030504040204" pitchFamily="34" charset="-120"/>
              </a:rPr>
              <a:t>Output Layer </a:t>
            </a:r>
            <a:r>
              <a:rPr lang="zh-TW" altLang="en-US" b="1" dirty="0">
                <a:solidFill>
                  <a:srgbClr val="00B0F0"/>
                </a:solidFill>
                <a:latin typeface="微軟正黑體" panose="020B0604030504040204" pitchFamily="34" charset="-120"/>
                <a:ea typeface="微軟正黑體" panose="020B0604030504040204" pitchFamily="34" charset="-120"/>
              </a:rPr>
              <a:t>就是做出反應的輸出層。</a:t>
            </a:r>
            <a:endParaRPr lang="en-US" altLang="zh-TW" b="1" dirty="0">
              <a:solidFill>
                <a:srgbClr val="00B0F0"/>
              </a:solidFill>
              <a:latin typeface="微軟正黑體" panose="020B0604030504040204" pitchFamily="34" charset="-120"/>
              <a:ea typeface="微軟正黑體" panose="020B0604030504040204" pitchFamily="34" charset="-120"/>
            </a:endParaRPr>
          </a:p>
          <a:p>
            <a:r>
              <a:rPr lang="zh-TW" altLang="en-US" b="1" dirty="0">
                <a:solidFill>
                  <a:srgbClr val="00B0F0"/>
                </a:solidFill>
                <a:latin typeface="微軟正黑體" panose="020B0604030504040204" pitchFamily="34" charset="-120"/>
                <a:ea typeface="微軟正黑體" panose="020B0604030504040204" pitchFamily="34" charset="-120"/>
              </a:rPr>
              <a:t>各神經元傳導的力量大小，稱為權重</a:t>
            </a:r>
            <a:r>
              <a:rPr lang="en-US" altLang="zh-TW" b="1" dirty="0">
                <a:solidFill>
                  <a:srgbClr val="00B0F0"/>
                </a:solidFill>
                <a:latin typeface="微軟正黑體" panose="020B0604030504040204" pitchFamily="34" charset="-120"/>
                <a:ea typeface="微軟正黑體" panose="020B0604030504040204" pitchFamily="34" charset="-120"/>
              </a:rPr>
              <a:t>(Weight, </a:t>
            </a:r>
            <a:r>
              <a:rPr lang="zh-TW" altLang="en-US" b="1" dirty="0">
                <a:solidFill>
                  <a:srgbClr val="00B0F0"/>
                </a:solidFill>
                <a:latin typeface="微軟正黑體" panose="020B0604030504040204" pitchFamily="34" charset="-120"/>
                <a:ea typeface="微軟正黑體" panose="020B0604030504040204" pitchFamily="34" charset="-120"/>
              </a:rPr>
              <a:t>以</a:t>
            </a:r>
            <a:r>
              <a:rPr lang="en-US" altLang="zh-TW" b="1" dirty="0">
                <a:solidFill>
                  <a:srgbClr val="FF0000"/>
                </a:solidFill>
                <a:latin typeface="微軟正黑體" panose="020B0604030504040204" pitchFamily="34" charset="-120"/>
                <a:ea typeface="微軟正黑體" panose="020B0604030504040204" pitchFamily="34" charset="-120"/>
              </a:rPr>
              <a:t>W</a:t>
            </a:r>
            <a:r>
              <a:rPr lang="zh-TW" altLang="en-US" b="1" dirty="0">
                <a:solidFill>
                  <a:srgbClr val="00B0F0"/>
                </a:solidFill>
                <a:latin typeface="微軟正黑體" panose="020B0604030504040204" pitchFamily="34" charset="-120"/>
                <a:ea typeface="微軟正黑體" panose="020B0604030504040204" pitchFamily="34" charset="-120"/>
              </a:rPr>
              <a:t>表示</a:t>
            </a:r>
            <a:r>
              <a:rPr lang="en-US" altLang="zh-TW" b="1" dirty="0">
                <a:solidFill>
                  <a:srgbClr val="00B0F0"/>
                </a:solidFill>
                <a:latin typeface="微軟正黑體" panose="020B0604030504040204" pitchFamily="34" charset="-120"/>
                <a:ea typeface="微軟正黑體" panose="020B0604030504040204" pitchFamily="34" charset="-120"/>
              </a:rPr>
              <a:t>)</a:t>
            </a:r>
            <a:r>
              <a:rPr lang="zh-TW" altLang="en-US" b="1" dirty="0">
                <a:solidFill>
                  <a:srgbClr val="00B0F0"/>
                </a:solidFill>
                <a:latin typeface="微軟正黑體" panose="020B0604030504040204" pitchFamily="34" charset="-120"/>
                <a:ea typeface="微軟正黑體" panose="020B0604030504040204" pitchFamily="34" charset="-120"/>
              </a:rPr>
              <a:t>，也就是模型要求解的參數，如果求算出來，我們就得到一道公式，只要輸入信號，經過層層傳導，就可以推斷出結果了。</a:t>
            </a:r>
            <a:endParaRPr lang="en-US" altLang="zh-TW" b="1" dirty="0">
              <a:solidFill>
                <a:srgbClr val="00B0F0"/>
              </a:solidFill>
              <a:latin typeface="微軟正黑體" panose="020B0604030504040204" pitchFamily="34" charset="-120"/>
              <a:ea typeface="微軟正黑體" panose="020B0604030504040204" pitchFamily="34" charset="-120"/>
            </a:endParaRPr>
          </a:p>
          <a:p>
            <a:r>
              <a:rPr lang="zh-TW" altLang="en-US" b="1" dirty="0">
                <a:solidFill>
                  <a:srgbClr val="00B0F0"/>
                </a:solidFill>
                <a:latin typeface="微軟正黑體" panose="020B0604030504040204" pitchFamily="34" charset="-120"/>
                <a:ea typeface="微軟正黑體" panose="020B0604030504040204" pitchFamily="34" charset="-120"/>
              </a:rPr>
              <a:t>超過</a:t>
            </a:r>
            <a:r>
              <a:rPr lang="en-US" altLang="zh-TW" b="1" dirty="0">
                <a:solidFill>
                  <a:srgbClr val="00B0F0"/>
                </a:solidFill>
                <a:latin typeface="微軟正黑體" panose="020B0604030504040204" pitchFamily="34" charset="-120"/>
                <a:ea typeface="微軟正黑體" panose="020B0604030504040204" pitchFamily="34" charset="-120"/>
              </a:rPr>
              <a:t>2</a:t>
            </a:r>
            <a:r>
              <a:rPr lang="zh-TW" altLang="en-US" b="1" dirty="0">
                <a:solidFill>
                  <a:srgbClr val="00B0F0"/>
                </a:solidFill>
                <a:latin typeface="微軟正黑體" panose="020B0604030504040204" pitchFamily="34" charset="-120"/>
                <a:ea typeface="微軟正黑體" panose="020B0604030504040204" pitchFamily="34" charset="-120"/>
              </a:rPr>
              <a:t>層的 </a:t>
            </a:r>
            <a:r>
              <a:rPr lang="en-US" altLang="zh-TW" b="1" dirty="0">
                <a:solidFill>
                  <a:srgbClr val="00B0F0"/>
                </a:solidFill>
                <a:latin typeface="微軟正黑體" panose="020B0604030504040204" pitchFamily="34" charset="-120"/>
                <a:ea typeface="微軟正黑體" panose="020B0604030504040204" pitchFamily="34" charset="-120"/>
              </a:rPr>
              <a:t>Hidden Layer</a:t>
            </a:r>
            <a:r>
              <a:rPr lang="zh-TW" altLang="en-US" b="1" dirty="0">
                <a:solidFill>
                  <a:srgbClr val="00B0F0"/>
                </a:solidFill>
                <a:latin typeface="微軟正黑體" panose="020B0604030504040204" pitchFamily="34" charset="-120"/>
                <a:ea typeface="微軟正黑體" panose="020B0604030504040204" pitchFamily="34" charset="-120"/>
              </a:rPr>
              <a:t>，我們就稱之為</a:t>
            </a:r>
            <a:r>
              <a:rPr lang="en-US" altLang="zh-TW" b="1" dirty="0">
                <a:solidFill>
                  <a:srgbClr val="00B0F0"/>
                </a:solidFill>
                <a:latin typeface="微軟正黑體" panose="020B0604030504040204" pitchFamily="34" charset="-120"/>
                <a:ea typeface="微軟正黑體" panose="020B0604030504040204" pitchFamily="34" charset="-120"/>
              </a:rPr>
              <a:t>『</a:t>
            </a:r>
            <a:r>
              <a:rPr lang="zh-TW" altLang="en-US" b="1" dirty="0">
                <a:solidFill>
                  <a:srgbClr val="00B0F0"/>
                </a:solidFill>
                <a:latin typeface="微軟正黑體" panose="020B0604030504040204" pitchFamily="34" charset="-120"/>
                <a:ea typeface="微軟正黑體" panose="020B0604030504040204" pitchFamily="34" charset="-120"/>
              </a:rPr>
              <a:t>深度學習</a:t>
            </a:r>
            <a:r>
              <a:rPr lang="en-US" altLang="zh-TW" b="1" dirty="0">
                <a:solidFill>
                  <a:srgbClr val="00B0F0"/>
                </a:solidFill>
                <a:latin typeface="微軟正黑體" panose="020B0604030504040204" pitchFamily="34" charset="-120"/>
                <a:ea typeface="微軟正黑體" panose="020B0604030504040204" pitchFamily="34" charset="-120"/>
              </a:rPr>
              <a:t>』(Deep Learning)</a:t>
            </a:r>
            <a:endParaRPr lang="zh-TW" altLang="en-US" b="1" dirty="0">
              <a:solidFill>
                <a:srgbClr val="00B0F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47423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332671" y="1228397"/>
            <a:ext cx="10615077"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我們舉一個例子：</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5122" name="Picture 2" descr="https://ithelp.ithome.com.tw/upload/images/20180326/20001976gHukZnu4sd.png">
            <a:extLst>
              <a:ext uri="{FF2B5EF4-FFF2-40B4-BE49-F238E27FC236}">
                <a16:creationId xmlns:a16="http://schemas.microsoft.com/office/drawing/2014/main" id="{D73784FA-3269-46D8-AAA9-7737E25ED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17" y="1976916"/>
            <a:ext cx="6814498" cy="4247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文字方塊 5">
            <a:extLst>
              <a:ext uri="{FF2B5EF4-FFF2-40B4-BE49-F238E27FC236}">
                <a16:creationId xmlns:a16="http://schemas.microsoft.com/office/drawing/2014/main" id="{2C62F128-77D7-4F9E-B142-FDEE0F5C4447}"/>
              </a:ext>
            </a:extLst>
          </p:cNvPr>
          <p:cNvSpPr txBox="1"/>
          <p:nvPr/>
        </p:nvSpPr>
        <p:spPr>
          <a:xfrm>
            <a:off x="448101" y="6356743"/>
            <a:ext cx="5861712" cy="369332"/>
          </a:xfrm>
          <a:prstGeom prst="rect">
            <a:avLst/>
          </a:prstGeom>
          <a:noFill/>
        </p:spPr>
        <p:txBody>
          <a:bodyPr wrap="square" rtlCol="0">
            <a:spAutoFit/>
          </a:bodyPr>
          <a:lstStyle/>
          <a:p>
            <a:r>
              <a:rPr lang="zh-TW" altLang="en-US" dirty="0"/>
              <a:t>圖片來源：</a:t>
            </a:r>
            <a:r>
              <a:rPr lang="en-US" altLang="zh-TW" dirty="0" err="1"/>
              <a:t>DataCamp</a:t>
            </a:r>
            <a:r>
              <a:rPr lang="en-US" altLang="zh-TW" dirty="0"/>
              <a:t> Deep Learning in Python</a:t>
            </a:r>
            <a:endParaRPr lang="zh-TW" altLang="en-US" dirty="0"/>
          </a:p>
        </p:txBody>
      </p:sp>
      <p:sp>
        <p:nvSpPr>
          <p:cNvPr id="7" name="文字方塊 6">
            <a:extLst>
              <a:ext uri="{FF2B5EF4-FFF2-40B4-BE49-F238E27FC236}">
                <a16:creationId xmlns:a16="http://schemas.microsoft.com/office/drawing/2014/main" id="{8C43A13F-0957-48B0-A0DF-A29E6455FC55}"/>
              </a:ext>
            </a:extLst>
          </p:cNvPr>
          <p:cNvSpPr txBox="1"/>
          <p:nvPr/>
        </p:nvSpPr>
        <p:spPr>
          <a:xfrm>
            <a:off x="7204353" y="1700503"/>
            <a:ext cx="4826609" cy="4524315"/>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wrap="square" rtlCol="0">
            <a:spAutoFit/>
          </a:bodyPr>
          <a:lstStyle/>
          <a:p>
            <a:pPr marL="342900" indent="-342900">
              <a:buFont typeface="Arial" panose="020B0604020202020204" pitchFamily="34" charset="0"/>
              <a:buChar char="•"/>
            </a:pP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先</a:t>
            </a:r>
            <a:r>
              <a:rPr lang="zh-TW" altLang="en-US" sz="2400" dirty="0">
                <a:solidFill>
                  <a:srgbClr val="FF0000"/>
                </a:solidFill>
                <a:latin typeface="微軟正黑體" panose="020B0604030504040204" pitchFamily="34" charset="-120"/>
                <a:ea typeface="微軟正黑體" panose="020B0604030504040204" pitchFamily="34" charset="-120"/>
              </a:rPr>
              <a:t>任意假設</a:t>
            </a: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一組權重</a:t>
            </a:r>
            <a:r>
              <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rPr>
              <a:t>(</a:t>
            </a:r>
            <a:r>
              <a:rPr lang="en-US" altLang="zh-TW" sz="2400" dirty="0">
                <a:solidFill>
                  <a:srgbClr val="FF0000"/>
                </a:solidFill>
                <a:latin typeface="微軟正黑體" panose="020B0604030504040204" pitchFamily="34" charset="-120"/>
                <a:ea typeface="微軟正黑體" panose="020B0604030504040204" pitchFamily="34" charset="-120"/>
              </a:rPr>
              <a:t>W</a:t>
            </a:r>
            <a:r>
              <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rPr>
              <a:t>)</a:t>
            </a: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，如圖中紅圈內數字。</a:t>
            </a:r>
            <a:endPar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每一層的 </a:t>
            </a:r>
            <a:r>
              <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rPr>
              <a:t>output </a:t>
            </a: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就等於 前一層的 </a:t>
            </a:r>
            <a:r>
              <a:rPr lang="en-US" altLang="zh-TW" sz="2400" dirty="0">
                <a:solidFill>
                  <a:srgbClr val="FF0000"/>
                </a:solidFill>
                <a:latin typeface="微軟正黑體" panose="020B0604030504040204" pitchFamily="34" charset="-120"/>
                <a:ea typeface="微軟正黑體" panose="020B0604030504040204" pitchFamily="34" charset="-120"/>
              </a:rPr>
              <a:t>input </a:t>
            </a:r>
            <a:r>
              <a:rPr lang="zh-TW" altLang="en-US" sz="2400" dirty="0">
                <a:solidFill>
                  <a:srgbClr val="FF0000"/>
                </a:solidFill>
                <a:latin typeface="微軟正黑體" panose="020B0604030504040204" pitchFamily="34" charset="-120"/>
                <a:ea typeface="微軟正黑體" panose="020B0604030504040204" pitchFamily="34" charset="-120"/>
              </a:rPr>
              <a:t>乘以權重</a:t>
            </a:r>
            <a:r>
              <a:rPr lang="en-US" altLang="zh-TW" sz="2400" dirty="0">
                <a:solidFill>
                  <a:srgbClr val="FF0000"/>
                </a:solidFill>
                <a:latin typeface="微軟正黑體" panose="020B0604030504040204" pitchFamily="34" charset="-120"/>
                <a:ea typeface="微軟正黑體" panose="020B0604030504040204" pitchFamily="34" charset="-120"/>
              </a:rPr>
              <a:t>(W)</a:t>
            </a: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 即 </a:t>
            </a:r>
            <a:r>
              <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rPr>
              <a:t>y = sum(w * x)</a:t>
            </a: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，這個過程就是 </a:t>
            </a:r>
            <a:r>
              <a:rPr lang="en-US" altLang="zh-TW" sz="2400" dirty="0">
                <a:solidFill>
                  <a:srgbClr val="FF0000"/>
                </a:solidFill>
                <a:latin typeface="微軟正黑體" panose="020B0604030504040204" pitchFamily="34" charset="-120"/>
                <a:ea typeface="微軟正黑體" panose="020B0604030504040204" pitchFamily="34" charset="-120"/>
              </a:rPr>
              <a:t>Forward Propagation</a:t>
            </a: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a:t>
            </a:r>
            <a:endPar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舉例來說，隱藏層的第一個節點</a:t>
            </a:r>
            <a:r>
              <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rPr>
              <a:t>(Node)</a:t>
            </a: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就等於 </a:t>
            </a:r>
            <a:r>
              <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rPr>
              <a:t>2 * 1 + 3 * 1 = 5</a:t>
            </a:r>
          </a:p>
          <a:p>
            <a:pPr marL="342900" indent="-342900">
              <a:buFont typeface="Arial" panose="020B0604020202020204" pitchFamily="34" charset="0"/>
              <a:buChar char="•"/>
            </a:pP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第二個節點就等於 </a:t>
            </a:r>
            <a:r>
              <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rPr>
              <a:t>2 * -1 + 3 * 1 = 1</a:t>
            </a:r>
          </a:p>
          <a:p>
            <a:pPr marL="342900" indent="-342900">
              <a:buFont typeface="Arial" panose="020B0604020202020204" pitchFamily="34" charset="0"/>
              <a:buChar char="•"/>
            </a:pPr>
            <a:r>
              <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rPr>
              <a:t>output</a:t>
            </a:r>
            <a:r>
              <a:rPr lang="zh-TW" altLang="en-US" sz="2400" dirty="0">
                <a:solidFill>
                  <a:schemeClr val="bg1">
                    <a:lumMod val="95000"/>
                    <a:lumOff val="5000"/>
                  </a:schemeClr>
                </a:solidFill>
                <a:latin typeface="微軟正黑體" panose="020B0604030504040204" pitchFamily="34" charset="-120"/>
                <a:ea typeface="微軟正黑體" panose="020B0604030504040204" pitchFamily="34" charset="-120"/>
              </a:rPr>
              <a:t>層就等於 </a:t>
            </a:r>
            <a:r>
              <a:rPr lang="en-US" altLang="zh-TW" sz="2400" dirty="0">
                <a:solidFill>
                  <a:schemeClr val="bg1">
                    <a:lumMod val="95000"/>
                    <a:lumOff val="5000"/>
                  </a:schemeClr>
                </a:solidFill>
                <a:latin typeface="微軟正黑體" panose="020B0604030504040204" pitchFamily="34" charset="-120"/>
                <a:ea typeface="微軟正黑體" panose="020B0604030504040204" pitchFamily="34" charset="-120"/>
              </a:rPr>
              <a:t>5 * 2 + 1 * -1 = 9</a:t>
            </a:r>
          </a:p>
        </p:txBody>
      </p:sp>
    </p:spTree>
    <p:extLst>
      <p:ext uri="{BB962C8B-B14F-4D97-AF65-F5344CB8AC3E}">
        <p14:creationId xmlns:p14="http://schemas.microsoft.com/office/powerpoint/2010/main" val="3939910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預留位置 13" descr="背景中的圓圈和線條幾何圖案">
            <a:extLst>
              <a:ext uri="{FF2B5EF4-FFF2-40B4-BE49-F238E27FC236}">
                <a16:creationId xmlns:a16="http://schemas.microsoft.com/office/drawing/2014/main" id="{9A14EC36-542B-41AA-A81B-8D9A6C442B7A}"/>
              </a:ext>
            </a:extLst>
          </p:cNvPr>
          <p:cNvPicPr>
            <a:picLocks noChangeAspect="1"/>
          </p:cNvPicPr>
          <p:nvPr/>
        </p:nvPicPr>
        <p:blipFill rotWithShape="1">
          <a:blip r:embed="rId3">
            <a:duotone>
              <a:schemeClr val="bg2">
                <a:shade val="45000"/>
                <a:satMod val="135000"/>
              </a:schemeClr>
              <a:prstClr val="white"/>
            </a:duotone>
            <a:alphaModFix amt="50000"/>
          </a:blip>
          <a:srcRect t="3125" b="3125"/>
          <a:stretch/>
        </p:blipFill>
        <p:spPr>
          <a:xfrm>
            <a:off x="0" y="-24282"/>
            <a:ext cx="12192000" cy="6858000"/>
          </a:xfrm>
          <a:prstGeom prst="rect">
            <a:avLst/>
          </a:prstGeom>
        </p:spPr>
      </p:pic>
      <p:sp>
        <p:nvSpPr>
          <p:cNvPr id="2" name="標題 1">
            <a:extLst>
              <a:ext uri="{FF2B5EF4-FFF2-40B4-BE49-F238E27FC236}">
                <a16:creationId xmlns:a16="http://schemas.microsoft.com/office/drawing/2014/main" id="{D0D5C3FC-6172-405C-9AFC-93072A8DCF6C}"/>
              </a:ext>
            </a:extLst>
          </p:cNvPr>
          <p:cNvSpPr>
            <a:spLocks noGrp="1"/>
          </p:cNvSpPr>
          <p:nvPr>
            <p:ph type="title"/>
          </p:nvPr>
        </p:nvSpPr>
        <p:spPr>
          <a:xfrm>
            <a:off x="349569" y="502720"/>
            <a:ext cx="10096499" cy="906980"/>
          </a:xfrm>
        </p:spPr>
        <p:txBody>
          <a:bodyPr vert="horz" lIns="91440" tIns="45720" rIns="91440" bIns="45720" rtlCol="0" anchor="b">
            <a:normAutofit/>
          </a:bodyPr>
          <a:lstStyle/>
          <a:p>
            <a:pPr algn="ctr"/>
            <a:r>
              <a:rPr lang="zh-TW" altLang="en-US" dirty="0"/>
              <a:t>人工智慧、機器學習 、深度學習 </a:t>
            </a:r>
            <a:endParaRPr lang="zh-TW" altLang="en-US" sz="3200" dirty="0">
              <a:solidFill>
                <a:schemeClr val="bg1"/>
              </a:solidFill>
              <a:latin typeface="Microsoft JhengHei UI" panose="020B0604030504040204" pitchFamily="34" charset="-120"/>
              <a:ea typeface="Microsoft JhengHei UI" panose="020B0604030504040204" pitchFamily="34" charset="-120"/>
            </a:endParaRPr>
          </a:p>
        </p:txBody>
      </p:sp>
      <p:grpSp>
        <p:nvGrpSpPr>
          <p:cNvPr id="8" name="群組 7">
            <a:extLst>
              <a:ext uri="{FF2B5EF4-FFF2-40B4-BE49-F238E27FC236}">
                <a16:creationId xmlns:a16="http://schemas.microsoft.com/office/drawing/2014/main" id="{F5328DC9-AAA4-4089-A6C8-7C24E27C4342}"/>
              </a:ext>
            </a:extLst>
          </p:cNvPr>
          <p:cNvGrpSpPr/>
          <p:nvPr/>
        </p:nvGrpSpPr>
        <p:grpSpPr>
          <a:xfrm>
            <a:off x="348985" y="2056952"/>
            <a:ext cx="7400555" cy="4129513"/>
            <a:chOff x="116748" y="2879476"/>
            <a:chExt cx="7110428" cy="3718843"/>
          </a:xfrm>
        </p:grpSpPr>
        <p:pic>
          <p:nvPicPr>
            <p:cNvPr id="1026" name="Picture 2" descr="https://makerpro.cc/wp-content/uploads/2019/04/1-4.png">
              <a:extLst>
                <a:ext uri="{FF2B5EF4-FFF2-40B4-BE49-F238E27FC236}">
                  <a16:creationId xmlns:a16="http://schemas.microsoft.com/office/drawing/2014/main" id="{3FDA41D8-398C-4923-B5CD-8C0AD25FE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748" y="2879476"/>
              <a:ext cx="7110428" cy="3718843"/>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FD237A28-2E70-428E-9B2B-A625EC18A0C6}"/>
                </a:ext>
              </a:extLst>
            </p:cNvPr>
            <p:cNvSpPr txBox="1"/>
            <p:nvPr/>
          </p:nvSpPr>
          <p:spPr>
            <a:xfrm>
              <a:off x="4945782" y="6321320"/>
              <a:ext cx="2281394" cy="276999"/>
            </a:xfrm>
            <a:prstGeom prst="rect">
              <a:avLst/>
            </a:prstGeom>
            <a:noFill/>
          </p:spPr>
          <p:txBody>
            <a:bodyPr wrap="none" rtlCol="0">
              <a:spAutoFit/>
            </a:bodyPr>
            <a:lstStyle/>
            <a:p>
              <a:r>
                <a:rPr lang="en-US" altLang="zh-TW" sz="1200" dirty="0">
                  <a:solidFill>
                    <a:schemeClr val="bg1"/>
                  </a:solidFill>
                </a:rPr>
                <a:t>AI </a:t>
              </a:r>
              <a:r>
                <a:rPr lang="zh-TW" altLang="en-US" sz="1200" dirty="0">
                  <a:solidFill>
                    <a:schemeClr val="bg1"/>
                  </a:solidFill>
                </a:rPr>
                <a:t>演進（圖片來源：</a:t>
              </a:r>
              <a:r>
                <a:rPr lang="en-US" altLang="zh-TW" sz="1200" dirty="0">
                  <a:solidFill>
                    <a:schemeClr val="bg1"/>
                  </a:solidFill>
                  <a:hlinkClick r:id="rId5">
                    <a:extLst>
                      <a:ext uri="{A12FA001-AC4F-418D-AE19-62706E023703}">
                        <ahyp:hlinkClr xmlns:ahyp="http://schemas.microsoft.com/office/drawing/2018/hyperlinkcolor" val="tx"/>
                      </a:ext>
                    </a:extLst>
                  </a:hlinkClick>
                </a:rPr>
                <a:t>NVIDIA</a:t>
              </a:r>
              <a:r>
                <a:rPr lang="zh-TW" altLang="en-US" sz="1200" dirty="0">
                  <a:solidFill>
                    <a:schemeClr val="bg1"/>
                  </a:solidFill>
                </a:rPr>
                <a:t>）</a:t>
              </a:r>
            </a:p>
          </p:txBody>
        </p:sp>
      </p:grpSp>
      <p:pic>
        <p:nvPicPr>
          <p:cNvPr id="1028" name="Picture 4" descr="Image for post">
            <a:extLst>
              <a:ext uri="{FF2B5EF4-FFF2-40B4-BE49-F238E27FC236}">
                <a16:creationId xmlns:a16="http://schemas.microsoft.com/office/drawing/2014/main" id="{E8BDC090-5ADD-42A3-A819-0929BD31324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069" b="85611" l="4127" r="96011">
                        <a14:foregroundMark x1="37139" y1="14148" x2="37139" y2="14148"/>
                        <a14:foregroundMark x1="34250" y1="16082" x2="21458" y2="19226"/>
                        <a14:foregroundMark x1="21458" y1="19226" x2="11554" y2="25877"/>
                        <a14:foregroundMark x1="11554" y1="25877" x2="14443" y2="43773"/>
                        <a14:foregroundMark x1="33975" y1="8706" x2="74415" y2="18984"/>
                        <a14:foregroundMark x1="74415" y1="18984" x2="87070" y2="29988"/>
                        <a14:foregroundMark x1="87070" y1="29988" x2="92710" y2="40145"/>
                        <a14:foregroundMark x1="92710" y1="40145" x2="94360" y2="50907"/>
                        <a14:foregroundMark x1="94360" y1="50907" x2="91334" y2="61427"/>
                        <a14:foregroundMark x1="91334" y1="61427" x2="85557" y2="70254"/>
                        <a14:foregroundMark x1="58322" y1="85611" x2="46217" y2="79323"/>
                        <a14:foregroundMark x1="46217" y1="79323" x2="45117" y2="79202"/>
                        <a14:foregroundMark x1="10316" y1="58525" x2="12105" y2="55260"/>
                        <a14:foregroundMark x1="9078" y1="40387" x2="18019" y2="44256"/>
                        <a14:foregroundMark x1="4264" y1="44861" x2="5227" y2="45103"/>
                        <a14:foregroundMark x1="96011" y1="48247" x2="90371" y2="48247"/>
                      </a14:backgroundRemoval>
                    </a14:imgEffect>
                  </a14:imgLayer>
                </a14:imgProps>
              </a:ext>
              <a:ext uri="{28A0092B-C50C-407E-A947-70E740481C1C}">
                <a14:useLocalDpi xmlns:a14="http://schemas.microsoft.com/office/drawing/2010/main" val="0"/>
              </a:ext>
            </a:extLst>
          </a:blip>
          <a:srcRect t="6619" b="11658"/>
          <a:stretch/>
        </p:blipFill>
        <p:spPr bwMode="auto">
          <a:xfrm>
            <a:off x="7833068" y="2056951"/>
            <a:ext cx="4442460" cy="412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1914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332671" y="1228397"/>
            <a:ext cx="10615077" cy="452431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Hidden Layer</a:t>
            </a:r>
            <a:r>
              <a:rPr lang="zh-TW" altLang="en-US" sz="3200" dirty="0">
                <a:latin typeface="微軟正黑體" panose="020B0604030504040204" pitchFamily="34" charset="-120"/>
                <a:ea typeface="微軟正黑體" panose="020B0604030504040204" pitchFamily="34" charset="-120"/>
              </a:rPr>
              <a:t>及</a:t>
            </a:r>
            <a:r>
              <a:rPr lang="en-US" altLang="zh-TW" sz="3200" dirty="0">
                <a:latin typeface="微軟正黑體" panose="020B0604030504040204" pitchFamily="34" charset="-120"/>
                <a:ea typeface="微軟正黑體" panose="020B0604030504040204" pitchFamily="34" charset="-120"/>
              </a:rPr>
              <a:t>Output Layer</a:t>
            </a:r>
            <a:r>
              <a:rPr lang="zh-TW" altLang="en-US" sz="3200" dirty="0">
                <a:latin typeface="微軟正黑體" panose="020B0604030504040204" pitchFamily="34" charset="-120"/>
                <a:ea typeface="微軟正黑體" panose="020B0604030504040204" pitchFamily="34" charset="-120"/>
              </a:rPr>
              <a:t>上每一個節點</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圓圈</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的值等於上一層所有節點的加權總和，可以用</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最小平方法</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來最小化</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預測值與實際值的差距之平均值</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endParaRPr lang="en-US" altLang="zh-TW" sz="3200" dirty="0">
              <a:latin typeface="微軟正黑體" panose="020B0604030504040204" pitchFamily="34" charset="-120"/>
              <a:ea typeface="微軟正黑體" panose="020B0604030504040204" pitchFamily="34" charset="-120"/>
            </a:endParaRPr>
          </a:p>
          <a:p>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上述模型只能解決線性分類，切割過於簡單，</a:t>
            </a:r>
            <a:r>
              <a:rPr lang="en-US" altLang="zh-TW" sz="3200" dirty="0">
                <a:latin typeface="微軟正黑體" panose="020B0604030504040204" pitchFamily="34" charset="-120"/>
                <a:ea typeface="微軟正黑體" panose="020B0604030504040204" pitchFamily="34" charset="-120"/>
              </a:rPr>
              <a:t>Neural Network</a:t>
            </a:r>
            <a:r>
              <a:rPr lang="zh-TW" altLang="en-US" sz="3200" dirty="0">
                <a:latin typeface="微軟正黑體" panose="020B0604030504040204" pitchFamily="34" charset="-120"/>
                <a:ea typeface="微軟正黑體" panose="020B0604030504040204" pitchFamily="34" charset="-120"/>
              </a:rPr>
              <a:t>在上述的公式前乘以一個非線性函數</a:t>
            </a:r>
            <a:r>
              <a:rPr lang="en-US" altLang="zh-TW" sz="3200" dirty="0">
                <a:latin typeface="微軟正黑體" panose="020B0604030504040204" pitchFamily="34" charset="-120"/>
                <a:ea typeface="微軟正黑體" panose="020B0604030504040204" pitchFamily="34" charset="-120"/>
              </a:rPr>
              <a:t>(g)</a:t>
            </a:r>
            <a:r>
              <a:rPr lang="zh-TW" altLang="en-US" sz="3200" dirty="0">
                <a:latin typeface="微軟正黑體" panose="020B0604030504040204" pitchFamily="34" charset="-120"/>
                <a:ea typeface="微軟正黑體" panose="020B0604030504040204" pitchFamily="34" charset="-120"/>
              </a:rPr>
              <a:t>，稱為 </a:t>
            </a:r>
            <a:r>
              <a:rPr lang="en-US" altLang="zh-TW" sz="3200" dirty="0">
                <a:latin typeface="微軟正黑體" panose="020B0604030504040204" pitchFamily="34" charset="-120"/>
                <a:ea typeface="微軟正黑體" panose="020B0604030504040204" pitchFamily="34" charset="-120"/>
              </a:rPr>
              <a:t>Activation </a:t>
            </a:r>
            <a:r>
              <a:rPr lang="en-US" altLang="zh-TW" sz="3200" dirty="0" err="1">
                <a:latin typeface="微軟正黑體" panose="020B0604030504040204" pitchFamily="34" charset="-120"/>
                <a:ea typeface="微軟正黑體" panose="020B0604030504040204" pitchFamily="34" charset="-120"/>
              </a:rPr>
              <a:t>Fuction</a:t>
            </a:r>
            <a:r>
              <a:rPr lang="zh-TW" altLang="en-US" sz="3200" dirty="0">
                <a:latin typeface="微軟正黑體" panose="020B0604030504040204" pitchFamily="34" charset="-120"/>
                <a:ea typeface="微軟正黑體" panose="020B0604030504040204" pitchFamily="34" charset="-120"/>
              </a:rPr>
              <a:t>，變成：</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2" name="圖片 1">
            <a:extLst>
              <a:ext uri="{FF2B5EF4-FFF2-40B4-BE49-F238E27FC236}">
                <a16:creationId xmlns:a16="http://schemas.microsoft.com/office/drawing/2014/main" id="{070C8FDE-C0F9-4F27-839F-B7548847D0D1}"/>
              </a:ext>
            </a:extLst>
          </p:cNvPr>
          <p:cNvPicPr>
            <a:picLocks noChangeAspect="1"/>
          </p:cNvPicPr>
          <p:nvPr/>
        </p:nvPicPr>
        <p:blipFill>
          <a:blip r:embed="rId4"/>
          <a:stretch>
            <a:fillRect/>
          </a:stretch>
        </p:blipFill>
        <p:spPr>
          <a:xfrm>
            <a:off x="4435128" y="2928088"/>
            <a:ext cx="2410161" cy="666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圖片 2">
            <a:extLst>
              <a:ext uri="{FF2B5EF4-FFF2-40B4-BE49-F238E27FC236}">
                <a16:creationId xmlns:a16="http://schemas.microsoft.com/office/drawing/2014/main" id="{6DAE55AF-051D-44C7-9154-B092EF2125EB}"/>
              </a:ext>
            </a:extLst>
          </p:cNvPr>
          <p:cNvPicPr>
            <a:picLocks noChangeAspect="1"/>
          </p:cNvPicPr>
          <p:nvPr/>
        </p:nvPicPr>
        <p:blipFill>
          <a:blip r:embed="rId5"/>
          <a:stretch>
            <a:fillRect/>
          </a:stretch>
        </p:blipFill>
        <p:spPr>
          <a:xfrm>
            <a:off x="4316131" y="5752712"/>
            <a:ext cx="2819794" cy="743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915740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403329" y="1228397"/>
            <a:ext cx="11385342" cy="5509200"/>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solidFill>
                  <a:srgbClr val="FFCCCC"/>
                </a:solidFill>
                <a:latin typeface="微軟正黑體" panose="020B0604030504040204" pitchFamily="34" charset="-120"/>
                <a:ea typeface="微軟正黑體" panose="020B0604030504040204" pitchFamily="34" charset="-120"/>
              </a:rPr>
              <a:t>Activation Function</a:t>
            </a:r>
            <a:r>
              <a:rPr lang="zh-TW" altLang="en-US" sz="3200" dirty="0">
                <a:solidFill>
                  <a:srgbClr val="FFCCCC"/>
                </a:solidFill>
                <a:latin typeface="微軟正黑體" panose="020B0604030504040204" pitchFamily="34" charset="-120"/>
                <a:ea typeface="微軟正黑體" panose="020B0604030504040204" pitchFamily="34" charset="-120"/>
              </a:rPr>
              <a:t>有很多種，依問題本質挑選適合的函數</a:t>
            </a:r>
            <a:endParaRPr lang="en-US" altLang="zh-TW" sz="3200" dirty="0">
              <a:solidFill>
                <a:srgbClr val="FFCCCC"/>
              </a:solidFill>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en-US" altLang="zh-TW" sz="3200" dirty="0">
                <a:solidFill>
                  <a:srgbClr val="FFFF00"/>
                </a:solidFill>
                <a:latin typeface="微軟正黑體" panose="020B0604030504040204" pitchFamily="34" charset="-120"/>
                <a:ea typeface="微軟正黑體" panose="020B0604030504040204" pitchFamily="34" charset="-120"/>
              </a:rPr>
              <a:t>Sigmoid</a:t>
            </a:r>
            <a:r>
              <a:rPr lang="en-US" altLang="zh-TW" sz="3200" dirty="0">
                <a:solidFill>
                  <a:schemeClr val="accent3">
                    <a:lumMod val="20000"/>
                    <a:lumOff val="80000"/>
                  </a:schemeClr>
                </a:solidFill>
                <a:latin typeface="微軟正黑體" panose="020B0604030504040204" pitchFamily="34" charset="-120"/>
                <a:ea typeface="微軟正黑體" panose="020B0604030504040204" pitchFamily="34" charset="-120"/>
              </a:rPr>
              <a:t> </a:t>
            </a:r>
            <a:r>
              <a:rPr lang="zh-TW" altLang="en-US" sz="3200" dirty="0">
                <a:solidFill>
                  <a:schemeClr val="accent3">
                    <a:lumMod val="20000"/>
                    <a:lumOff val="80000"/>
                  </a:schemeClr>
                </a:solidFill>
                <a:latin typeface="微軟正黑體" panose="020B0604030504040204" pitchFamily="34" charset="-120"/>
                <a:ea typeface="微軟正黑體" panose="020B0604030504040204" pitchFamily="34" charset="-120"/>
              </a:rPr>
              <a:t>函數能使</a:t>
            </a:r>
            <a:r>
              <a:rPr lang="en-US" altLang="zh-TW" sz="3200" dirty="0">
                <a:solidFill>
                  <a:schemeClr val="accent3">
                    <a:lumMod val="20000"/>
                    <a:lumOff val="80000"/>
                  </a:schemeClr>
                </a:solidFill>
                <a:latin typeface="微軟正黑體" panose="020B0604030504040204" pitchFamily="34" charset="-120"/>
                <a:ea typeface="微軟正黑體" panose="020B0604030504040204" pitchFamily="34" charset="-120"/>
              </a:rPr>
              <a:t>Y</a:t>
            </a:r>
            <a:r>
              <a:rPr lang="zh-TW" altLang="en-US" sz="3200" dirty="0">
                <a:solidFill>
                  <a:schemeClr val="accent3">
                    <a:lumMod val="20000"/>
                    <a:lumOff val="80000"/>
                  </a:schemeClr>
                </a:solidFill>
                <a:latin typeface="微軟正黑體" panose="020B0604030504040204" pitchFamily="34" charset="-120"/>
                <a:ea typeface="微軟正黑體" panose="020B0604030504040204" pitchFamily="34" charset="-120"/>
              </a:rPr>
              <a:t>的範圍限制在</a:t>
            </a:r>
            <a:r>
              <a:rPr lang="en-US" altLang="zh-TW" sz="3200" dirty="0">
                <a:solidFill>
                  <a:schemeClr val="accent3">
                    <a:lumMod val="20000"/>
                    <a:lumOff val="80000"/>
                  </a:schemeClr>
                </a:solidFill>
                <a:latin typeface="微軟正黑體" panose="020B0604030504040204" pitchFamily="34" charset="-120"/>
                <a:ea typeface="微軟正黑體" panose="020B0604030504040204" pitchFamily="34" charset="-120"/>
              </a:rPr>
              <a:t>[0, 1]</a:t>
            </a:r>
            <a:r>
              <a:rPr lang="zh-TW" altLang="en-US" sz="3200" dirty="0">
                <a:solidFill>
                  <a:schemeClr val="accent3">
                    <a:lumMod val="20000"/>
                    <a:lumOff val="80000"/>
                  </a:schemeClr>
                </a:solidFill>
                <a:latin typeface="微軟正黑體" panose="020B0604030504040204" pitchFamily="34" charset="-120"/>
                <a:ea typeface="微軟正黑體" panose="020B0604030504040204" pitchFamily="34" charset="-120"/>
              </a:rPr>
              <a:t>之間，中間只有一小段模糊地帶，適合用於二分法</a:t>
            </a:r>
            <a:r>
              <a:rPr lang="en-US" altLang="zh-TW" sz="3200" dirty="0">
                <a:solidFill>
                  <a:schemeClr val="accent3">
                    <a:lumMod val="20000"/>
                    <a:lumOff val="80000"/>
                  </a:schemeClr>
                </a:solidFill>
                <a:latin typeface="微軟正黑體" panose="020B0604030504040204" pitchFamily="34" charset="-120"/>
                <a:ea typeface="微軟正黑體" panose="020B0604030504040204" pitchFamily="34" charset="-120"/>
              </a:rPr>
              <a:t>(</a:t>
            </a:r>
            <a:r>
              <a:rPr lang="zh-TW" altLang="en-US" sz="3200" dirty="0">
                <a:solidFill>
                  <a:schemeClr val="accent3">
                    <a:lumMod val="20000"/>
                    <a:lumOff val="80000"/>
                  </a:schemeClr>
                </a:solidFill>
                <a:latin typeface="微軟正黑體" panose="020B0604030504040204" pitchFamily="34" charset="-120"/>
                <a:ea typeface="微軟正黑體" panose="020B0604030504040204" pitchFamily="34" charset="-120"/>
              </a:rPr>
              <a:t>真或偽</a:t>
            </a:r>
            <a:r>
              <a:rPr lang="en-US" altLang="zh-TW" sz="3200" dirty="0">
                <a:solidFill>
                  <a:schemeClr val="accent3">
                    <a:lumMod val="20000"/>
                    <a:lumOff val="80000"/>
                  </a:schemeClr>
                </a:solidFill>
                <a:latin typeface="微軟正黑體" panose="020B0604030504040204" pitchFamily="34" charset="-120"/>
                <a:ea typeface="微軟正黑體" panose="020B0604030504040204" pitchFamily="34" charset="-120"/>
              </a:rPr>
              <a:t>)</a:t>
            </a:r>
          </a:p>
          <a:p>
            <a:pPr marL="914400" lvl="1" indent="-457200">
              <a:buFont typeface="Arial" panose="020B0604020202020204" pitchFamily="34" charset="0"/>
              <a:buChar char="•"/>
            </a:pPr>
            <a:r>
              <a:rPr lang="en-US" altLang="zh-TW" sz="3200" dirty="0" err="1">
                <a:solidFill>
                  <a:srgbClr val="FFFF00"/>
                </a:solidFill>
                <a:latin typeface="微軟正黑體" panose="020B0604030504040204" pitchFamily="34" charset="-120"/>
                <a:ea typeface="微軟正黑體" panose="020B0604030504040204" pitchFamily="34" charset="-120"/>
              </a:rPr>
              <a:t>Relu</a:t>
            </a:r>
            <a:r>
              <a:rPr lang="zh-TW" altLang="en-US" sz="3200" dirty="0">
                <a:solidFill>
                  <a:schemeClr val="accent3">
                    <a:lumMod val="20000"/>
                    <a:lumOff val="80000"/>
                  </a:schemeClr>
                </a:solidFill>
                <a:latin typeface="微軟正黑體" panose="020B0604030504040204" pitchFamily="34" charset="-120"/>
                <a:ea typeface="微軟正黑體" panose="020B0604030504040204" pitchFamily="34" charset="-120"/>
              </a:rPr>
              <a:t> 函數，它是忽視負值，</a:t>
            </a:r>
            <a:r>
              <a:rPr lang="en-US" altLang="zh-TW" sz="3200" dirty="0">
                <a:solidFill>
                  <a:schemeClr val="accent3">
                    <a:lumMod val="20000"/>
                    <a:lumOff val="80000"/>
                  </a:schemeClr>
                </a:solidFill>
                <a:latin typeface="微軟正黑體" panose="020B0604030504040204" pitchFamily="34" charset="-120"/>
                <a:ea typeface="微軟正黑體" panose="020B0604030504040204" pitchFamily="34" charset="-120"/>
              </a:rPr>
              <a:t>Y</a:t>
            </a:r>
            <a:r>
              <a:rPr lang="zh-TW" altLang="en-US" sz="3200" dirty="0">
                <a:solidFill>
                  <a:schemeClr val="accent3">
                    <a:lumMod val="20000"/>
                    <a:lumOff val="80000"/>
                  </a:schemeClr>
                </a:solidFill>
                <a:latin typeface="微軟正黑體" panose="020B0604030504040204" pitchFamily="34" charset="-120"/>
                <a:ea typeface="微軟正黑體" panose="020B0604030504040204" pitchFamily="34" charset="-120"/>
              </a:rPr>
              <a:t>的範圍限制在</a:t>
            </a:r>
            <a:r>
              <a:rPr lang="en-US" altLang="zh-TW" sz="3200" dirty="0">
                <a:solidFill>
                  <a:schemeClr val="accent3">
                    <a:lumMod val="20000"/>
                    <a:lumOff val="80000"/>
                  </a:schemeClr>
                </a:solidFill>
                <a:latin typeface="微軟正黑體" panose="020B0604030504040204" pitchFamily="34" charset="-120"/>
                <a:ea typeface="微軟正黑體" panose="020B0604030504040204" pitchFamily="34" charset="-120"/>
              </a:rPr>
              <a:t>[0, ∞]</a:t>
            </a:r>
            <a:r>
              <a:rPr lang="zh-TW" altLang="en-US" sz="3200" dirty="0">
                <a:solidFill>
                  <a:schemeClr val="accent3">
                    <a:lumMod val="20000"/>
                    <a:lumOff val="80000"/>
                  </a:schemeClr>
                </a:solidFill>
                <a:latin typeface="微軟正黑體" panose="020B0604030504040204" pitchFamily="34" charset="-120"/>
                <a:ea typeface="微軟正黑體" panose="020B0604030504040204" pitchFamily="34" charset="-120"/>
              </a:rPr>
              <a:t>之間</a:t>
            </a:r>
            <a:endParaRPr lang="en-US" altLang="zh-TW" sz="3200" dirty="0">
              <a:solidFill>
                <a:schemeClr val="accent3">
                  <a:lumMod val="20000"/>
                  <a:lumOff val="80000"/>
                </a:schemeClr>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srgbClr val="FFCCCC"/>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srgbClr val="FFCCCC"/>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srgbClr val="FFCCCC"/>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srgbClr val="FFCCCC"/>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srgbClr val="FFCCCC"/>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srgbClr val="FFCCCC"/>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srgbClr val="FFCCCC"/>
                </a:solidFill>
                <a:latin typeface="微軟正黑體" panose="020B0604030504040204" pitchFamily="34" charset="-120"/>
                <a:ea typeface="微軟正黑體" panose="020B0604030504040204" pitchFamily="34" charset="-120"/>
              </a:rPr>
              <a:t>還有其他函數，要依照資料及模型的特性挑選。</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1026" name="Picture 2" descr="https://ithelp.ithome.com.tw/upload/images/20171203/200019761ya9MbQm9H.png">
            <a:extLst>
              <a:ext uri="{FF2B5EF4-FFF2-40B4-BE49-F238E27FC236}">
                <a16:creationId xmlns:a16="http://schemas.microsoft.com/office/drawing/2014/main" id="{F9077F61-422C-45D8-B203-C8808BA6A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3306169"/>
            <a:ext cx="6667500" cy="2686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9911259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492040" y="1108025"/>
            <a:ext cx="11385342"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srgbClr val="FFCCCC"/>
                </a:solidFill>
                <a:latin typeface="微軟正黑體" panose="020B0604030504040204" pitchFamily="34" charset="-120"/>
                <a:ea typeface="微軟正黑體" panose="020B0604030504040204" pitchFamily="34" charset="-120"/>
              </a:rPr>
              <a:t>先建構好模型，決定有幾個隱藏層，接著用 </a:t>
            </a:r>
            <a:r>
              <a:rPr lang="en-US" altLang="zh-TW" sz="3200" dirty="0">
                <a:solidFill>
                  <a:srgbClr val="FFCCCC"/>
                </a:solidFill>
                <a:latin typeface="微軟正黑體" panose="020B0604030504040204" pitchFamily="34" charset="-120"/>
                <a:ea typeface="微軟正黑體" panose="020B0604030504040204" pitchFamily="34" charset="-120"/>
              </a:rPr>
              <a:t>Forward Propagation </a:t>
            </a:r>
            <a:r>
              <a:rPr lang="zh-TW" altLang="en-US" sz="3200" dirty="0">
                <a:solidFill>
                  <a:srgbClr val="FFCCCC"/>
                </a:solidFill>
                <a:latin typeface="微軟正黑體" panose="020B0604030504040204" pitchFamily="34" charset="-120"/>
                <a:ea typeface="微軟正黑體" panose="020B0604030504040204" pitchFamily="34" charset="-120"/>
              </a:rPr>
              <a:t>及 </a:t>
            </a:r>
            <a:r>
              <a:rPr lang="en-US" altLang="zh-TW" sz="3200" dirty="0">
                <a:solidFill>
                  <a:srgbClr val="FFCCCC"/>
                </a:solidFill>
                <a:latin typeface="微軟正黑體" panose="020B0604030504040204" pitchFamily="34" charset="-120"/>
                <a:ea typeface="微軟正黑體" panose="020B0604030504040204" pitchFamily="34" charset="-120"/>
              </a:rPr>
              <a:t>Backpropagation </a:t>
            </a:r>
            <a:r>
              <a:rPr lang="zh-TW" altLang="en-US" sz="3200" dirty="0">
                <a:solidFill>
                  <a:srgbClr val="FFCCCC"/>
                </a:solidFill>
                <a:latin typeface="微軟正黑體" panose="020B0604030504040204" pitchFamily="34" charset="-120"/>
                <a:ea typeface="微軟正黑體" panose="020B0604030504040204" pitchFamily="34" charset="-120"/>
              </a:rPr>
              <a:t>求算模型中最重要的參數 </a:t>
            </a:r>
            <a:r>
              <a:rPr lang="en-US" altLang="zh-TW" sz="3200" dirty="0">
                <a:solidFill>
                  <a:srgbClr val="FFCCCC"/>
                </a:solidFill>
                <a:latin typeface="微軟正黑體" panose="020B0604030504040204" pitchFamily="34" charset="-120"/>
                <a:ea typeface="微軟正黑體" panose="020B0604030504040204" pitchFamily="34" charset="-120"/>
              </a:rPr>
              <a:t>-- 『</a:t>
            </a:r>
            <a:r>
              <a:rPr lang="zh-TW" altLang="en-US" sz="3200" dirty="0">
                <a:solidFill>
                  <a:srgbClr val="FFCCCC"/>
                </a:solidFill>
                <a:latin typeface="微軟正黑體" panose="020B0604030504040204" pitchFamily="34" charset="-120"/>
                <a:ea typeface="微軟正黑體" panose="020B0604030504040204" pitchFamily="34" charset="-120"/>
              </a:rPr>
              <a:t>權重</a:t>
            </a:r>
            <a:r>
              <a:rPr lang="en-US" altLang="zh-TW" sz="3200" dirty="0">
                <a:solidFill>
                  <a:srgbClr val="FFCCCC"/>
                </a:solidFill>
                <a:latin typeface="微軟正黑體" panose="020B0604030504040204" pitchFamily="34" charset="-120"/>
                <a:ea typeface="微軟正黑體" panose="020B0604030504040204" pitchFamily="34" charset="-120"/>
              </a:rPr>
              <a:t>』(Weight)</a:t>
            </a:r>
            <a:r>
              <a:rPr lang="zh-TW" altLang="en-US" sz="3200" dirty="0">
                <a:solidFill>
                  <a:srgbClr val="FFCCCC"/>
                </a:solidFill>
                <a:latin typeface="微軟正黑體" panose="020B0604030504040204" pitchFamily="34" charset="-120"/>
                <a:ea typeface="微軟正黑體" panose="020B0604030504040204" pitchFamily="34" charset="-120"/>
              </a:rPr>
              <a:t>，這個過程就稱為</a:t>
            </a:r>
            <a:r>
              <a:rPr lang="en-US" altLang="zh-TW" sz="3200" dirty="0">
                <a:solidFill>
                  <a:srgbClr val="FFCCCC"/>
                </a:solidFill>
                <a:latin typeface="微軟正黑體" panose="020B0604030504040204" pitchFamily="34" charset="-120"/>
                <a:ea typeface="微軟正黑體" panose="020B0604030504040204" pitchFamily="34" charset="-120"/>
              </a:rPr>
              <a:t>『</a:t>
            </a:r>
            <a:r>
              <a:rPr lang="zh-TW" altLang="en-US" sz="3200" dirty="0">
                <a:solidFill>
                  <a:srgbClr val="FFCCCC"/>
                </a:solidFill>
                <a:latin typeface="微軟正黑體" panose="020B0604030504040204" pitchFamily="34" charset="-120"/>
                <a:ea typeface="微軟正黑體" panose="020B0604030504040204" pitchFamily="34" charset="-120"/>
              </a:rPr>
              <a:t>最佳化</a:t>
            </a:r>
            <a:r>
              <a:rPr lang="en-US" altLang="zh-TW" sz="3200" dirty="0">
                <a:solidFill>
                  <a:srgbClr val="FFCCCC"/>
                </a:solidFill>
                <a:latin typeface="微軟正黑體" panose="020B0604030504040204" pitchFamily="34" charset="-120"/>
                <a:ea typeface="微軟正黑體" panose="020B0604030504040204" pitchFamily="34" charset="-120"/>
              </a:rPr>
              <a:t>』(Optimization)</a:t>
            </a:r>
            <a:r>
              <a:rPr lang="zh-TW" altLang="en-US" sz="3200" dirty="0">
                <a:solidFill>
                  <a:srgbClr val="FFCCCC"/>
                </a:solidFill>
                <a:latin typeface="微軟正黑體" panose="020B0604030504040204" pitchFamily="34" charset="-120"/>
                <a:ea typeface="微軟正黑體" panose="020B0604030504040204" pitchFamily="34" charset="-120"/>
              </a:rPr>
              <a:t>，最常用的技巧就是</a:t>
            </a:r>
            <a:r>
              <a:rPr lang="en-US" altLang="zh-TW" sz="3200" dirty="0">
                <a:solidFill>
                  <a:srgbClr val="FFCCCC"/>
                </a:solidFill>
                <a:latin typeface="微軟正黑體" panose="020B0604030504040204" pitchFamily="34" charset="-120"/>
                <a:ea typeface="微軟正黑體" panose="020B0604030504040204" pitchFamily="34" charset="-120"/>
              </a:rPr>
              <a:t>『</a:t>
            </a:r>
            <a:r>
              <a:rPr lang="zh-TW" altLang="en-US" sz="3200" dirty="0">
                <a:solidFill>
                  <a:srgbClr val="FFCCCC"/>
                </a:solidFill>
                <a:latin typeface="微軟正黑體" panose="020B0604030504040204" pitchFamily="34" charset="-120"/>
                <a:ea typeface="微軟正黑體" panose="020B0604030504040204" pitchFamily="34" charset="-120"/>
              </a:rPr>
              <a:t>梯度下降</a:t>
            </a:r>
            <a:r>
              <a:rPr lang="en-US" altLang="zh-TW" sz="3200" dirty="0">
                <a:solidFill>
                  <a:srgbClr val="FFCCCC"/>
                </a:solidFill>
                <a:latin typeface="微軟正黑體" panose="020B0604030504040204" pitchFamily="34" charset="-120"/>
                <a:ea typeface="微軟正黑體" panose="020B0604030504040204" pitchFamily="34" charset="-120"/>
              </a:rPr>
              <a:t>』(Gradient Descent)</a:t>
            </a:r>
            <a:endParaRPr lang="zh-TW" altLang="en-US" sz="3200" dirty="0">
              <a:solidFill>
                <a:srgbClr val="FFCCCC"/>
              </a:solidFill>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Neural Network</a:t>
            </a:r>
            <a:endParaRPr lang="en-US" altLang="zh-TW" dirty="0"/>
          </a:p>
        </p:txBody>
      </p:sp>
      <p:pic>
        <p:nvPicPr>
          <p:cNvPr id="3074" name="Picture 2" descr="https://ithelp.ithome.com.tw/upload/images/20180326/20001976ZvQ1jpvvYJ.png">
            <a:extLst>
              <a:ext uri="{FF2B5EF4-FFF2-40B4-BE49-F238E27FC236}">
                <a16:creationId xmlns:a16="http://schemas.microsoft.com/office/drawing/2014/main" id="{776FC297-A7FC-4DAC-8538-F09581EF4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156" y="3191392"/>
            <a:ext cx="4599296" cy="3524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文字方塊 6">
            <a:extLst>
              <a:ext uri="{FF2B5EF4-FFF2-40B4-BE49-F238E27FC236}">
                <a16:creationId xmlns:a16="http://schemas.microsoft.com/office/drawing/2014/main" id="{BC93168E-1621-46B1-8F75-E7F8FA491340}"/>
              </a:ext>
            </a:extLst>
          </p:cNvPr>
          <p:cNvSpPr txBox="1"/>
          <p:nvPr/>
        </p:nvSpPr>
        <p:spPr>
          <a:xfrm>
            <a:off x="7983120" y="6245110"/>
            <a:ext cx="4222631" cy="523220"/>
          </a:xfrm>
          <a:prstGeom prst="rect">
            <a:avLst/>
          </a:prstGeom>
          <a:noFill/>
        </p:spPr>
        <p:txBody>
          <a:bodyPr wrap="none" rtlCol="0">
            <a:spAutoFit/>
          </a:bodyPr>
          <a:lstStyle/>
          <a:p>
            <a:r>
              <a:rPr lang="zh-TW" altLang="en-US" sz="1400" dirty="0"/>
              <a:t>參考資料：</a:t>
            </a:r>
            <a:endParaRPr lang="en-US" altLang="zh-TW" sz="1400" dirty="0"/>
          </a:p>
          <a:p>
            <a:r>
              <a:rPr lang="en-US" altLang="zh-TW" sz="1400" dirty="0">
                <a:hlinkClick r:id="rId5"/>
              </a:rPr>
              <a:t>https://ithelp.ithome.com.tw/articles/10191528</a:t>
            </a:r>
            <a:endParaRPr lang="en-US" altLang="zh-TW" sz="1400" dirty="0"/>
          </a:p>
        </p:txBody>
      </p:sp>
    </p:spTree>
    <p:extLst>
      <p:ext uri="{BB962C8B-B14F-4D97-AF65-F5344CB8AC3E}">
        <p14:creationId xmlns:p14="http://schemas.microsoft.com/office/powerpoint/2010/main" val="21368843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pic>
        <p:nvPicPr>
          <p:cNvPr id="3" name="圖片 2">
            <a:extLst>
              <a:ext uri="{FF2B5EF4-FFF2-40B4-BE49-F238E27FC236}">
                <a16:creationId xmlns:a16="http://schemas.microsoft.com/office/drawing/2014/main" id="{44692CAC-DE7E-4F9B-A5D8-932954954C7F}"/>
              </a:ext>
            </a:extLst>
          </p:cNvPr>
          <p:cNvPicPr>
            <a:picLocks noChangeAspect="1"/>
          </p:cNvPicPr>
          <p:nvPr/>
        </p:nvPicPr>
        <p:blipFill>
          <a:blip r:embed="rId4"/>
          <a:stretch>
            <a:fillRect/>
          </a:stretch>
        </p:blipFill>
        <p:spPr>
          <a:xfrm>
            <a:off x="1326849" y="389510"/>
            <a:ext cx="9538301" cy="554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a:extLst>
              <a:ext uri="{FF2B5EF4-FFF2-40B4-BE49-F238E27FC236}">
                <a16:creationId xmlns:a16="http://schemas.microsoft.com/office/drawing/2014/main" id="{FFC16989-411E-49D3-B5CB-8FC5A99F0FF3}"/>
              </a:ext>
            </a:extLst>
          </p:cNvPr>
          <p:cNvSpPr txBox="1"/>
          <p:nvPr/>
        </p:nvSpPr>
        <p:spPr>
          <a:xfrm>
            <a:off x="3516198" y="6006825"/>
            <a:ext cx="5844618" cy="461665"/>
          </a:xfrm>
          <a:prstGeom prst="rect">
            <a:avLst/>
          </a:prstGeom>
          <a:noFill/>
        </p:spPr>
        <p:txBody>
          <a:bodyPr wrap="square" rtlCol="0">
            <a:spAutoFit/>
          </a:bodyPr>
          <a:lstStyle/>
          <a:p>
            <a:r>
              <a:rPr lang="en-US" altLang="zh-TW" sz="2400" dirty="0">
                <a:hlinkClick r:id="rId5"/>
              </a:rPr>
              <a:t>https://playground.tensorflow.org/</a:t>
            </a:r>
            <a:endParaRPr lang="zh-TW" altLang="en-US" sz="2400" dirty="0"/>
          </a:p>
        </p:txBody>
      </p:sp>
    </p:spTree>
    <p:extLst>
      <p:ext uri="{BB962C8B-B14F-4D97-AF65-F5344CB8AC3E}">
        <p14:creationId xmlns:p14="http://schemas.microsoft.com/office/powerpoint/2010/main" val="23385706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文字方塊 1">
            <a:extLst>
              <a:ext uri="{FF2B5EF4-FFF2-40B4-BE49-F238E27FC236}">
                <a16:creationId xmlns:a16="http://schemas.microsoft.com/office/drawing/2014/main" id="{48945D1D-E7A4-45DC-BC56-E57B9F9A09FC}"/>
              </a:ext>
            </a:extLst>
          </p:cNvPr>
          <p:cNvSpPr txBox="1"/>
          <p:nvPr/>
        </p:nvSpPr>
        <p:spPr>
          <a:xfrm>
            <a:off x="584462" y="1206631"/>
            <a:ext cx="10803117" cy="4278094"/>
          </a:xfrm>
          <a:prstGeom prst="rect">
            <a:avLst/>
          </a:prstGeom>
          <a:noFill/>
        </p:spPr>
        <p:txBody>
          <a:bodyPr wrap="square" rtlCol="0">
            <a:spAutoFit/>
          </a:bodyPr>
          <a:lstStyle/>
          <a:p>
            <a:r>
              <a:rPr lang="zh-TW" altLang="en-US" sz="4000" dirty="0"/>
              <a:t>這個例子的啟示</a:t>
            </a:r>
            <a:r>
              <a:rPr lang="en-US" altLang="zh-TW" sz="4000" dirty="0"/>
              <a:t>:</a:t>
            </a:r>
          </a:p>
          <a:p>
            <a:endParaRPr lang="en-US" altLang="zh-TW" sz="4000" dirty="0"/>
          </a:p>
          <a:p>
            <a:pPr marL="457200" indent="-457200">
              <a:buFont typeface="Arial" panose="020B0604020202020204" pitchFamily="34" charset="0"/>
              <a:buChar char="•"/>
            </a:pPr>
            <a:r>
              <a:rPr lang="en-US" altLang="zh-TW" sz="3200" dirty="0"/>
              <a:t>What are the inputs (</a:t>
            </a:r>
            <a:r>
              <a:rPr lang="en-US" altLang="zh-TW" sz="3200" dirty="0">
                <a:solidFill>
                  <a:srgbClr val="FFC000"/>
                </a:solidFill>
              </a:rPr>
              <a:t>features</a:t>
            </a:r>
            <a:r>
              <a:rPr lang="en-US" altLang="zh-TW" sz="3200" dirty="0"/>
              <a:t>)?</a:t>
            </a:r>
          </a:p>
          <a:p>
            <a:pPr marL="457200" indent="-457200">
              <a:buFont typeface="Arial" panose="020B0604020202020204" pitchFamily="34" charset="0"/>
              <a:buChar char="•"/>
            </a:pPr>
            <a:r>
              <a:rPr lang="en-US" altLang="zh-TW" sz="3200" dirty="0"/>
              <a:t>What are the outputs (</a:t>
            </a:r>
            <a:r>
              <a:rPr lang="en-US" altLang="zh-TW" sz="3200" dirty="0">
                <a:solidFill>
                  <a:srgbClr val="FFC000"/>
                </a:solidFill>
              </a:rPr>
              <a:t>problem type</a:t>
            </a:r>
            <a:r>
              <a:rPr lang="en-US" altLang="zh-TW" sz="3200" dirty="0"/>
              <a:t>)?</a:t>
            </a:r>
          </a:p>
          <a:p>
            <a:pPr marL="457200" indent="-457200">
              <a:buFont typeface="Arial" panose="020B0604020202020204" pitchFamily="34" charset="0"/>
              <a:buChar char="•"/>
            </a:pPr>
            <a:r>
              <a:rPr lang="en-US" altLang="zh-TW" sz="3200" dirty="0"/>
              <a:t>How many </a:t>
            </a:r>
            <a:r>
              <a:rPr lang="en-US" altLang="zh-TW" sz="3200" dirty="0">
                <a:solidFill>
                  <a:srgbClr val="FFC000"/>
                </a:solidFill>
              </a:rPr>
              <a:t>hidden layers</a:t>
            </a:r>
            <a:r>
              <a:rPr lang="en-US" altLang="zh-TW" sz="3200" dirty="0"/>
              <a:t>?</a:t>
            </a:r>
          </a:p>
          <a:p>
            <a:pPr marL="457200" indent="-457200">
              <a:buFont typeface="Arial" panose="020B0604020202020204" pitchFamily="34" charset="0"/>
              <a:buChar char="•"/>
            </a:pPr>
            <a:r>
              <a:rPr lang="en-US" altLang="zh-TW" sz="3200" dirty="0"/>
              <a:t>How many </a:t>
            </a:r>
            <a:r>
              <a:rPr lang="en-US" altLang="zh-TW" sz="3200" dirty="0">
                <a:solidFill>
                  <a:srgbClr val="FFC000"/>
                </a:solidFill>
              </a:rPr>
              <a:t>neurons</a:t>
            </a:r>
            <a:r>
              <a:rPr lang="en-US" altLang="zh-TW" sz="3200" dirty="0"/>
              <a:t> in each layer?</a:t>
            </a:r>
          </a:p>
          <a:p>
            <a:pPr marL="457200" indent="-457200">
              <a:buFont typeface="Arial" panose="020B0604020202020204" pitchFamily="34" charset="0"/>
              <a:buChar char="•"/>
            </a:pPr>
            <a:r>
              <a:rPr lang="en-US" altLang="zh-TW" sz="3200" dirty="0"/>
              <a:t>How to optimize (</a:t>
            </a:r>
            <a:r>
              <a:rPr lang="en-US" altLang="zh-TW" sz="3200" dirty="0">
                <a:solidFill>
                  <a:srgbClr val="FFC000"/>
                </a:solidFill>
              </a:rPr>
              <a:t>learning rate, activation function, regularization</a:t>
            </a:r>
            <a:r>
              <a:rPr lang="en-US" altLang="zh-TW" sz="3200" dirty="0"/>
              <a:t>)? </a:t>
            </a:r>
          </a:p>
        </p:txBody>
      </p:sp>
    </p:spTree>
    <p:extLst>
      <p:ext uri="{BB962C8B-B14F-4D97-AF65-F5344CB8AC3E}">
        <p14:creationId xmlns:p14="http://schemas.microsoft.com/office/powerpoint/2010/main" val="42869563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8926305" cy="3329581"/>
          </a:xfrm>
        </p:spPr>
        <p:txBody>
          <a:bodyPr rtlCol="0">
            <a:noAutofit/>
          </a:bodyPr>
          <a:lstStyle/>
          <a:p>
            <a:r>
              <a:rPr lang="zh-TW" altLang="en-US" sz="6000" dirty="0"/>
              <a:t>梯度下降</a:t>
            </a:r>
            <a:br>
              <a:rPr lang="en-US" altLang="zh-TW" sz="6000" dirty="0"/>
            </a:br>
            <a:r>
              <a:rPr lang="en-US" altLang="zh-TW" sz="6000" dirty="0"/>
              <a:t>Gradient Descent</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5228593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492040" y="1108025"/>
            <a:ext cx="11385342" cy="304698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srgbClr val="FFCCCC"/>
                </a:solidFill>
                <a:latin typeface="微軟正黑體" panose="020B0604030504040204" pitchFamily="34" charset="-120"/>
                <a:ea typeface="微軟正黑體" panose="020B0604030504040204" pitchFamily="34" charset="-120"/>
              </a:rPr>
              <a:t>我們用</a:t>
            </a:r>
            <a:r>
              <a:rPr lang="en-US" altLang="zh-TW" sz="3200" dirty="0">
                <a:solidFill>
                  <a:srgbClr val="FFCCCC"/>
                </a:solidFill>
                <a:latin typeface="微軟正黑體" panose="020B0604030504040204" pitchFamily="34" charset="-120"/>
                <a:ea typeface="微軟正黑體" panose="020B0604030504040204" pitchFamily="34" charset="-120"/>
              </a:rPr>
              <a:t>『</a:t>
            </a:r>
            <a:r>
              <a:rPr lang="zh-TW" altLang="en-US" sz="3200" dirty="0">
                <a:solidFill>
                  <a:srgbClr val="FFCCCC"/>
                </a:solidFill>
                <a:latin typeface="微軟正黑體" panose="020B0604030504040204" pitchFamily="34" charset="-120"/>
                <a:ea typeface="微軟正黑體" panose="020B0604030504040204" pitchFamily="34" charset="-120"/>
              </a:rPr>
              <a:t>梯度下降法</a:t>
            </a:r>
            <a:r>
              <a:rPr lang="en-US" altLang="zh-TW" sz="3200" dirty="0">
                <a:solidFill>
                  <a:srgbClr val="FFCCCC"/>
                </a:solidFill>
                <a:latin typeface="微軟正黑體" panose="020B0604030504040204" pitchFamily="34" charset="-120"/>
                <a:ea typeface="微軟正黑體" panose="020B0604030504040204" pitchFamily="34" charset="-120"/>
              </a:rPr>
              <a:t>』(Gradient descent)</a:t>
            </a:r>
            <a:r>
              <a:rPr lang="zh-TW" altLang="en-US" sz="3200" dirty="0">
                <a:solidFill>
                  <a:srgbClr val="FFCCCC"/>
                </a:solidFill>
                <a:latin typeface="微軟正黑體" panose="020B0604030504040204" pitchFamily="34" charset="-120"/>
                <a:ea typeface="微軟正黑體" panose="020B0604030504040204" pitchFamily="34" charset="-120"/>
              </a:rPr>
              <a:t>，以逼近法求出權重</a:t>
            </a:r>
            <a:r>
              <a:rPr lang="en-US" altLang="zh-TW" sz="3200" dirty="0">
                <a:solidFill>
                  <a:srgbClr val="FFCCCC"/>
                </a:solidFill>
                <a:latin typeface="微軟正黑體" panose="020B0604030504040204" pitchFamily="34" charset="-120"/>
                <a:ea typeface="微軟正黑體" panose="020B0604030504040204" pitchFamily="34" charset="-120"/>
              </a:rPr>
              <a:t>(W)</a:t>
            </a:r>
            <a:r>
              <a:rPr lang="zh-TW" altLang="en-US" sz="3200" dirty="0">
                <a:solidFill>
                  <a:srgbClr val="FFCCCC"/>
                </a:solidFill>
                <a:latin typeface="微軟正黑體" panose="020B0604030504040204" pitchFamily="34" charset="-120"/>
                <a:ea typeface="微軟正黑體" panose="020B0604030504040204" pitchFamily="34" charset="-120"/>
              </a:rPr>
              <a:t>，這就是優化</a:t>
            </a:r>
            <a:r>
              <a:rPr lang="en-US" altLang="zh-TW" sz="3200" dirty="0">
                <a:solidFill>
                  <a:srgbClr val="FFCCCC"/>
                </a:solidFill>
                <a:latin typeface="微軟正黑體" panose="020B0604030504040204" pitchFamily="34" charset="-120"/>
                <a:ea typeface="微軟正黑體" panose="020B0604030504040204" pitchFamily="34" charset="-120"/>
              </a:rPr>
              <a:t>(optimization)</a:t>
            </a:r>
            <a:r>
              <a:rPr lang="zh-TW" altLang="en-US" sz="3200" dirty="0">
                <a:solidFill>
                  <a:srgbClr val="FFCCCC"/>
                </a:solidFill>
                <a:latin typeface="微軟正黑體" panose="020B0604030504040204" pitchFamily="34" charset="-120"/>
                <a:ea typeface="微軟正黑體" panose="020B0604030504040204" pitchFamily="34" charset="-120"/>
              </a:rPr>
              <a:t>的過程。</a:t>
            </a:r>
            <a:endParaRPr lang="en-US" altLang="zh-TW" sz="3200" dirty="0">
              <a:solidFill>
                <a:srgbClr val="FFCCCC"/>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srgbClr val="FFCCCC"/>
                </a:solidFill>
                <a:latin typeface="微軟正黑體" panose="020B0604030504040204" pitchFamily="34" charset="-120"/>
                <a:ea typeface="微軟正黑體" panose="020B0604030504040204" pitchFamily="34" charset="-120"/>
              </a:rPr>
              <a:t>梯度下降法就好比</a:t>
            </a:r>
            <a:r>
              <a:rPr lang="en-US" altLang="zh-TW" sz="3200" dirty="0">
                <a:solidFill>
                  <a:srgbClr val="FFCCCC"/>
                </a:solidFill>
                <a:latin typeface="微軟正黑體" panose="020B0604030504040204" pitchFamily="34" charset="-120"/>
                <a:ea typeface="微軟正黑體" panose="020B0604030504040204" pitchFamily="34" charset="-120"/>
              </a:rPr>
              <a:t>『</a:t>
            </a:r>
            <a:r>
              <a:rPr lang="zh-TW" altLang="en-US" sz="3200" dirty="0">
                <a:solidFill>
                  <a:srgbClr val="FFCCCC"/>
                </a:solidFill>
                <a:latin typeface="微軟正黑體" panose="020B0604030504040204" pitchFamily="34" charset="-120"/>
                <a:ea typeface="微軟正黑體" panose="020B0604030504040204" pitchFamily="34" charset="-120"/>
              </a:rPr>
              <a:t>我們在山頂，但不知道要下山的路，於是，我們就沿路找向下坡度最大的叉路走，直到下到平地為止</a:t>
            </a:r>
            <a:r>
              <a:rPr lang="en-US" altLang="zh-TW" sz="3200" dirty="0">
                <a:solidFill>
                  <a:srgbClr val="FFCCCC"/>
                </a:solidFill>
                <a:latin typeface="微軟正黑體" panose="020B0604030504040204" pitchFamily="34" charset="-120"/>
                <a:ea typeface="微軟正黑體" panose="020B0604030504040204" pitchFamily="34" charset="-120"/>
              </a:rPr>
              <a:t>』</a:t>
            </a:r>
            <a:r>
              <a:rPr lang="zh-TW" altLang="en-US" sz="3200" dirty="0">
                <a:solidFill>
                  <a:srgbClr val="FFCCCC"/>
                </a:solidFill>
                <a:latin typeface="微軟正黑體" panose="020B0604030504040204" pitchFamily="34" charset="-120"/>
                <a:ea typeface="微軟正黑體" panose="020B0604030504040204" pitchFamily="34" charset="-120"/>
              </a:rPr>
              <a:t>，要找到向下坡度最大，在數學上常使用</a:t>
            </a:r>
            <a:r>
              <a:rPr lang="en-US" altLang="zh-TW" sz="3200" dirty="0">
                <a:solidFill>
                  <a:srgbClr val="FFCCCC"/>
                </a:solidFill>
                <a:latin typeface="微軟正黑體" panose="020B0604030504040204" pitchFamily="34" charset="-120"/>
                <a:ea typeface="微軟正黑體" panose="020B0604030504040204" pitchFamily="34" charset="-120"/>
              </a:rPr>
              <a:t>『</a:t>
            </a:r>
            <a:r>
              <a:rPr lang="zh-TW" altLang="en-US" sz="3200" dirty="0">
                <a:solidFill>
                  <a:srgbClr val="FFCCCC"/>
                </a:solidFill>
                <a:latin typeface="微軟正黑體" panose="020B0604030504040204" pitchFamily="34" charset="-120"/>
                <a:ea typeface="微軟正黑體" panose="020B0604030504040204" pitchFamily="34" charset="-120"/>
              </a:rPr>
              <a:t>偏微分</a:t>
            </a:r>
            <a:r>
              <a:rPr lang="en-US" altLang="zh-TW" sz="3200" dirty="0">
                <a:solidFill>
                  <a:srgbClr val="FFCCCC"/>
                </a:solidFill>
                <a:latin typeface="微軟正黑體" panose="020B0604030504040204" pitchFamily="34" charset="-120"/>
                <a:ea typeface="微軟正黑體" panose="020B0604030504040204" pitchFamily="34" charset="-120"/>
              </a:rPr>
              <a:t>』(Partial Differential)</a:t>
            </a:r>
            <a:r>
              <a:rPr lang="zh-TW" altLang="en-US" sz="3200" dirty="0">
                <a:solidFill>
                  <a:srgbClr val="FFCCCC"/>
                </a:solidFill>
                <a:latin typeface="微軟正黑體" panose="020B0604030504040204" pitchFamily="34" charset="-120"/>
                <a:ea typeface="微軟正黑體" panose="020B0604030504040204" pitchFamily="34" charset="-120"/>
              </a:rPr>
              <a:t>，求取斜率，一步步的逼近，過程如下</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梯度下降 </a:t>
            </a:r>
            <a:r>
              <a:rPr lang="en-US" altLang="zh-TW" sz="4400" dirty="0"/>
              <a:t>Gradient Descent</a:t>
            </a:r>
            <a:endParaRPr lang="en-US" altLang="zh-TW" dirty="0"/>
          </a:p>
        </p:txBody>
      </p:sp>
      <p:pic>
        <p:nvPicPr>
          <p:cNvPr id="2050" name="Picture 2" descr="https://ithelp.ithome.com.tw/upload/images/20171203/20001976tHmwPv6YYG.png">
            <a:extLst>
              <a:ext uri="{FF2B5EF4-FFF2-40B4-BE49-F238E27FC236}">
                <a16:creationId xmlns:a16="http://schemas.microsoft.com/office/drawing/2014/main" id="{2FB05BAD-333E-4254-94B4-820961DC5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742" y="4312313"/>
            <a:ext cx="4434670" cy="23883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文字方塊 1">
            <a:extLst>
              <a:ext uri="{FF2B5EF4-FFF2-40B4-BE49-F238E27FC236}">
                <a16:creationId xmlns:a16="http://schemas.microsoft.com/office/drawing/2014/main" id="{5B330F31-0EA5-4015-93B8-0DFC8F646161}"/>
              </a:ext>
            </a:extLst>
          </p:cNvPr>
          <p:cNvSpPr txBox="1"/>
          <p:nvPr/>
        </p:nvSpPr>
        <p:spPr>
          <a:xfrm>
            <a:off x="6797575" y="6038221"/>
            <a:ext cx="5394425" cy="646331"/>
          </a:xfrm>
          <a:prstGeom prst="rect">
            <a:avLst/>
          </a:prstGeom>
          <a:noFill/>
        </p:spPr>
        <p:txBody>
          <a:bodyPr wrap="none" rtlCol="0">
            <a:spAutoFit/>
          </a:bodyPr>
          <a:lstStyle/>
          <a:p>
            <a:r>
              <a:rPr lang="zh-TW" altLang="en-US" dirty="0"/>
              <a:t>參考資料：</a:t>
            </a:r>
            <a:endParaRPr lang="en-US" altLang="zh-TW" dirty="0"/>
          </a:p>
          <a:p>
            <a:r>
              <a:rPr lang="en-US" altLang="zh-TW" dirty="0">
                <a:hlinkClick r:id="rId5"/>
              </a:rPr>
              <a:t>https://ithelp.ithome.com.tw/articles/10191528</a:t>
            </a:r>
            <a:endParaRPr lang="en-US" altLang="zh-TW" dirty="0"/>
          </a:p>
        </p:txBody>
      </p:sp>
    </p:spTree>
    <p:extLst>
      <p:ext uri="{BB962C8B-B14F-4D97-AF65-F5344CB8AC3E}">
        <p14:creationId xmlns:p14="http://schemas.microsoft.com/office/powerpoint/2010/main" val="21402757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492040" y="1108025"/>
            <a:ext cx="11385342"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srgbClr val="FFCCCC"/>
                </a:solidFill>
                <a:latin typeface="微軟正黑體" panose="020B0604030504040204" pitchFamily="34" charset="-120"/>
                <a:ea typeface="微軟正黑體" panose="020B0604030504040204" pitchFamily="34" charset="-120"/>
              </a:rPr>
              <a:t>但是如果是這樣的</a:t>
            </a:r>
            <a:r>
              <a:rPr lang="en-US" altLang="zh-TW" sz="3200" dirty="0">
                <a:solidFill>
                  <a:srgbClr val="FFCCCC"/>
                </a:solidFill>
                <a:latin typeface="微軟正黑體" panose="020B0604030504040204" pitchFamily="34" charset="-120"/>
                <a:ea typeface="微軟正黑體" panose="020B0604030504040204" pitchFamily="34" charset="-120"/>
              </a:rPr>
              <a:t>loss</a:t>
            </a:r>
            <a:r>
              <a:rPr lang="zh-TW" altLang="en-US" sz="3200" dirty="0">
                <a:solidFill>
                  <a:srgbClr val="FFCCCC"/>
                </a:solidFill>
                <a:latin typeface="微軟正黑體" panose="020B0604030504040204" pitchFamily="34" charset="-120"/>
                <a:ea typeface="微軟正黑體" panose="020B0604030504040204" pitchFamily="34" charset="-120"/>
              </a:rPr>
              <a:t>函數，就不易找到最佳解</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梯度下降 </a:t>
            </a:r>
            <a:r>
              <a:rPr lang="en-US" altLang="zh-TW" sz="4400" dirty="0"/>
              <a:t>Gradient Descent</a:t>
            </a:r>
            <a:endParaRPr lang="en-US" altLang="zh-TW" dirty="0"/>
          </a:p>
        </p:txBody>
      </p:sp>
      <p:pic>
        <p:nvPicPr>
          <p:cNvPr id="2050" name="Picture 2">
            <a:extLst>
              <a:ext uri="{FF2B5EF4-FFF2-40B4-BE49-F238E27FC236}">
                <a16:creationId xmlns:a16="http://schemas.microsoft.com/office/drawing/2014/main" id="{2FB05BAD-333E-4254-94B4-820961DC5CDA}"/>
              </a:ext>
            </a:extLst>
          </p:cNvPr>
          <p:cNvPicPr>
            <a:picLocks noChangeAspect="1" noChangeArrowheads="1"/>
          </p:cNvPicPr>
          <p:nvPr/>
        </p:nvPicPr>
        <p:blipFill>
          <a:blip r:embed="rId4"/>
          <a:stretch>
            <a:fillRect/>
          </a:stretch>
        </p:blipFill>
        <p:spPr bwMode="auto">
          <a:xfrm>
            <a:off x="3196211" y="1692800"/>
            <a:ext cx="5736249" cy="4355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8" name="文字方塊 7">
            <a:extLst>
              <a:ext uri="{FF2B5EF4-FFF2-40B4-BE49-F238E27FC236}">
                <a16:creationId xmlns:a16="http://schemas.microsoft.com/office/drawing/2014/main" id="{7CE19363-2C02-4127-AB75-79550DA434BD}"/>
              </a:ext>
            </a:extLst>
          </p:cNvPr>
          <p:cNvSpPr txBox="1"/>
          <p:nvPr/>
        </p:nvSpPr>
        <p:spPr>
          <a:xfrm>
            <a:off x="635341" y="6187849"/>
            <a:ext cx="11385342" cy="646331"/>
          </a:xfrm>
          <a:prstGeom prst="rect">
            <a:avLst/>
          </a:prstGeom>
          <a:noFill/>
        </p:spPr>
        <p:txBody>
          <a:bodyPr wrap="square" rtlCol="0">
            <a:spAutoFit/>
          </a:bodyPr>
          <a:lstStyle/>
          <a:p>
            <a:r>
              <a:rPr lang="zh-TW" altLang="en-US" sz="1200" dirty="0"/>
              <a:t>參考資料：黃志勝 </a:t>
            </a:r>
            <a:r>
              <a:rPr lang="en-US" altLang="zh-TW" sz="1200" dirty="0" err="1"/>
              <a:t>Chih</a:t>
            </a:r>
            <a:r>
              <a:rPr lang="en-US" altLang="zh-TW" sz="1200" dirty="0"/>
              <a:t>-Sheng Huang (Tommy)</a:t>
            </a:r>
            <a:r>
              <a:rPr lang="zh-TW" altLang="en-US" sz="1200" b="1" dirty="0"/>
              <a:t>梯度下降法</a:t>
            </a:r>
            <a:endParaRPr lang="en-US" altLang="zh-TW" sz="1200" dirty="0"/>
          </a:p>
          <a:p>
            <a:r>
              <a:rPr lang="en-US" altLang="zh-TW" sz="1200" dirty="0">
                <a:hlinkClick r:id="rId5"/>
              </a:rPr>
              <a:t>https://chih-sheng-huang821.medium.com/%E6%A9%9F%E5%99%A8%E5%AD%B8%E7%BF%92-%E5%9F%BA%E7%A4%8E%E6%95%B8%E5%AD%B8-%E4%BA%8C-%E6%A2%AF%E5%BA%A6%E4%B8%8B%E9%99%8D%E6%B3%95-gradient-descent-406e1fd001f</a:t>
            </a:r>
            <a:endParaRPr lang="en-US" altLang="zh-TW" sz="1200" dirty="0"/>
          </a:p>
        </p:txBody>
      </p:sp>
    </p:spTree>
    <p:extLst>
      <p:ext uri="{BB962C8B-B14F-4D97-AF65-F5344CB8AC3E}">
        <p14:creationId xmlns:p14="http://schemas.microsoft.com/office/powerpoint/2010/main" val="11442615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495091" y="1385003"/>
            <a:ext cx="9940860" cy="584775"/>
          </a:xfrm>
          <a:prstGeom prst="rect">
            <a:avLst/>
          </a:prstGeom>
          <a:noFill/>
        </p:spPr>
        <p:txBody>
          <a:bodyPr wrap="square" rtlCol="0">
            <a:spAutoFit/>
          </a:bodyPr>
          <a:lstStyle/>
          <a:p>
            <a:r>
              <a:rPr lang="zh-TW" altLang="en-US" sz="3200" dirty="0">
                <a:solidFill>
                  <a:srgbClr val="FFCCCC"/>
                </a:solidFill>
                <a:latin typeface="Hack" panose="020B0609030202020204" pitchFamily="49" charset="0"/>
                <a:ea typeface="微軟正黑體" panose="020B0604030504040204" pitchFamily="34" charset="-120"/>
                <a:cs typeface="Hack" panose="020B0609030202020204" pitchFamily="49" charset="0"/>
              </a:rPr>
              <a:t>我們用圖形來解釋學習率的差異：</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latin typeface="Hack" panose="020B0609030202020204" pitchFamily="49" charset="0"/>
                <a:ea typeface="微軟正黑體" panose="020B0604030504040204" pitchFamily="34" charset="-120"/>
                <a:cs typeface="Hack" panose="020B0609030202020204" pitchFamily="49" charset="0"/>
              </a:rPr>
              <a:t>梯度下降 </a:t>
            </a:r>
            <a:r>
              <a:rPr lang="en-US" altLang="zh-TW" sz="4400" dirty="0">
                <a:latin typeface="Hack" panose="020B0609030202020204" pitchFamily="49" charset="0"/>
                <a:ea typeface="Hack" panose="020B0609030202020204" pitchFamily="49" charset="0"/>
                <a:cs typeface="Hack" panose="020B0609030202020204" pitchFamily="49" charset="0"/>
              </a:rPr>
              <a:t>Gradient Descent</a:t>
            </a:r>
            <a:endParaRPr lang="en-US" altLang="zh-TW" dirty="0">
              <a:latin typeface="Hack" panose="020B0609030202020204" pitchFamily="49" charset="0"/>
              <a:ea typeface="Hack" panose="020B0609030202020204" pitchFamily="49" charset="0"/>
              <a:cs typeface="Hack" panose="020B0609030202020204" pitchFamily="49" charset="0"/>
            </a:endParaRPr>
          </a:p>
        </p:txBody>
      </p:sp>
      <p:sp>
        <p:nvSpPr>
          <p:cNvPr id="2" name="文字方塊 1">
            <a:extLst>
              <a:ext uri="{FF2B5EF4-FFF2-40B4-BE49-F238E27FC236}">
                <a16:creationId xmlns:a16="http://schemas.microsoft.com/office/drawing/2014/main" id="{3397AE94-AAF0-4CDD-AF92-F2172CEC668A}"/>
              </a:ext>
            </a:extLst>
          </p:cNvPr>
          <p:cNvSpPr txBox="1"/>
          <p:nvPr/>
        </p:nvSpPr>
        <p:spPr>
          <a:xfrm>
            <a:off x="635341" y="6187849"/>
            <a:ext cx="11385342" cy="646331"/>
          </a:xfrm>
          <a:prstGeom prst="rect">
            <a:avLst/>
          </a:prstGeom>
          <a:noFill/>
        </p:spPr>
        <p:txBody>
          <a:bodyPr wrap="square" rtlCol="0">
            <a:spAutoFit/>
          </a:bodyPr>
          <a:lstStyle/>
          <a:p>
            <a:r>
              <a:rPr lang="zh-TW" altLang="en-US" sz="1200" dirty="0">
                <a:latin typeface="Hack" panose="020B0609030202020204" pitchFamily="49" charset="0"/>
                <a:ea typeface="微軟正黑體" panose="020B0604030504040204" pitchFamily="34" charset="-120"/>
                <a:cs typeface="Hack" panose="020B0609030202020204" pitchFamily="49" charset="0"/>
              </a:rPr>
              <a:t>參考資料：黃志勝 </a:t>
            </a:r>
            <a:r>
              <a:rPr lang="en-US" altLang="zh-TW" sz="1200" dirty="0" err="1">
                <a:latin typeface="Hack" panose="020B0609030202020204" pitchFamily="49" charset="0"/>
                <a:ea typeface="Hack" panose="020B0609030202020204" pitchFamily="49" charset="0"/>
                <a:cs typeface="Hack" panose="020B0609030202020204" pitchFamily="49" charset="0"/>
              </a:rPr>
              <a:t>Chih</a:t>
            </a:r>
            <a:r>
              <a:rPr lang="en-US" altLang="zh-TW" sz="1200" dirty="0">
                <a:latin typeface="Hack" panose="020B0609030202020204" pitchFamily="49" charset="0"/>
                <a:ea typeface="Hack" panose="020B0609030202020204" pitchFamily="49" charset="0"/>
                <a:cs typeface="Hack" panose="020B0609030202020204" pitchFamily="49" charset="0"/>
              </a:rPr>
              <a:t>-Sheng Huang (Tommy)</a:t>
            </a:r>
            <a:r>
              <a:rPr lang="zh-TW" altLang="en-US" sz="1200" b="1" dirty="0">
                <a:latin typeface="Hack" panose="020B0609030202020204" pitchFamily="49" charset="0"/>
                <a:ea typeface="微軟正黑體" panose="020B0604030504040204" pitchFamily="34" charset="-120"/>
                <a:cs typeface="Hack" panose="020B0609030202020204" pitchFamily="49" charset="0"/>
              </a:rPr>
              <a:t>梯度下降法</a:t>
            </a:r>
            <a:endParaRPr lang="en-US" altLang="zh-TW" sz="1200" dirty="0">
              <a:latin typeface="Hack" panose="020B0609030202020204" pitchFamily="49" charset="0"/>
              <a:ea typeface="Hack" panose="020B0609030202020204" pitchFamily="49" charset="0"/>
              <a:cs typeface="Hack" panose="020B0609030202020204" pitchFamily="49" charset="0"/>
            </a:endParaRPr>
          </a:p>
          <a:p>
            <a:r>
              <a:rPr lang="en-US" altLang="zh-TW" sz="1200" dirty="0">
                <a:latin typeface="Hack" panose="020B0609030202020204" pitchFamily="49" charset="0"/>
                <a:ea typeface="Hack" panose="020B0609030202020204" pitchFamily="49" charset="0"/>
                <a:cs typeface="Hack" panose="020B0609030202020204" pitchFamily="49" charset="0"/>
                <a:hlinkClick r:id="rId4"/>
              </a:rPr>
              <a:t>https://chih-sheng-huang821.medium.com/%E6%A9%9F%E5%99%A8%E5%AD%B8%E7%BF%92-%E5%9F%BA%E7%A4%8E%E6%95%B8%E5%AD%B8-%E4%BA%8C-%E6%A2%AF%E5%BA%A6%E4%B8%8B%E9%99%8D%E6%B3%95-gradient-descent-406e1fd001f</a:t>
            </a:r>
            <a:endParaRPr lang="en-US" altLang="zh-TW" sz="1200" dirty="0">
              <a:latin typeface="Hack" panose="020B0609030202020204" pitchFamily="49" charset="0"/>
              <a:ea typeface="Hack" panose="020B0609030202020204" pitchFamily="49" charset="0"/>
              <a:cs typeface="Hack" panose="020B0609030202020204" pitchFamily="49" charset="0"/>
            </a:endParaRPr>
          </a:p>
        </p:txBody>
      </p:sp>
      <p:pic>
        <p:nvPicPr>
          <p:cNvPr id="6146" name="Picture 2" descr="https://miro.medium.com/max/700/1*PyXvVaaz4OSA_J6VdXlAJw.gif">
            <a:extLst>
              <a:ext uri="{FF2B5EF4-FFF2-40B4-BE49-F238E27FC236}">
                <a16:creationId xmlns:a16="http://schemas.microsoft.com/office/drawing/2014/main" id="{2D2443AB-7FDB-4128-AF02-D86C51351F6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17671" y="2224614"/>
            <a:ext cx="3639035" cy="2729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矩形 2">
            <a:extLst>
              <a:ext uri="{FF2B5EF4-FFF2-40B4-BE49-F238E27FC236}">
                <a16:creationId xmlns:a16="http://schemas.microsoft.com/office/drawing/2014/main" id="{3CCF60DF-5F8D-4C67-A47E-A530E96E7DF7}"/>
              </a:ext>
            </a:extLst>
          </p:cNvPr>
          <p:cNvSpPr/>
          <p:nvPr/>
        </p:nvSpPr>
        <p:spPr>
          <a:xfrm>
            <a:off x="1170793" y="5234591"/>
            <a:ext cx="1932790" cy="369332"/>
          </a:xfrm>
          <a:prstGeom prst="rect">
            <a:avLst/>
          </a:prstGeom>
          <a:solidFill>
            <a:schemeClr val="bg2">
              <a:lumMod val="20000"/>
              <a:lumOff val="80000"/>
            </a:schemeClr>
          </a:solidFill>
        </p:spPr>
        <p:txBody>
          <a:bodyPr wrap="square">
            <a:spAutoFit/>
          </a:bodyPr>
          <a:lstStyle/>
          <a:p>
            <a:r>
              <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rPr>
              <a:t>學習率 </a:t>
            </a:r>
            <a:r>
              <a:rPr lang="en-US" altLang="zh-TW" dirty="0">
                <a:solidFill>
                  <a:schemeClr val="bg1"/>
                </a:solidFill>
                <a:latin typeface="Hack" panose="020B0609030202020204" pitchFamily="49" charset="0"/>
                <a:ea typeface="Hack" panose="020B0609030202020204" pitchFamily="49" charset="0"/>
                <a:cs typeface="Hack" panose="020B0609030202020204" pitchFamily="49" charset="0"/>
              </a:rPr>
              <a:t>= 0.01</a:t>
            </a:r>
            <a:endPar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endParaRPr>
          </a:p>
        </p:txBody>
      </p:sp>
      <p:pic>
        <p:nvPicPr>
          <p:cNvPr id="6148" name="Picture 4" descr="https://miro.medium.com/max/700/1*HoYoC5wDbhGwoQsl7yWDhw.gif">
            <a:extLst>
              <a:ext uri="{FF2B5EF4-FFF2-40B4-BE49-F238E27FC236}">
                <a16:creationId xmlns:a16="http://schemas.microsoft.com/office/drawing/2014/main" id="{7118704F-D422-4E5D-A2CB-57F6C2B7159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274376" y="2224614"/>
            <a:ext cx="3639035" cy="2729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6150" name="Picture 6" descr="https://miro.medium.com/max/700/1*-36NUUMhBq7J1rL8agmEgw.gif">
            <a:extLst>
              <a:ext uri="{FF2B5EF4-FFF2-40B4-BE49-F238E27FC236}">
                <a16:creationId xmlns:a16="http://schemas.microsoft.com/office/drawing/2014/main" id="{3A3D857C-16D3-45B3-9072-C49EDB37D22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231081" y="2238989"/>
            <a:ext cx="3639036" cy="2729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3" name="矩形 12">
            <a:extLst>
              <a:ext uri="{FF2B5EF4-FFF2-40B4-BE49-F238E27FC236}">
                <a16:creationId xmlns:a16="http://schemas.microsoft.com/office/drawing/2014/main" id="{515A1C16-6C8D-44A4-82A0-D472D532CDD4}"/>
              </a:ext>
            </a:extLst>
          </p:cNvPr>
          <p:cNvSpPr/>
          <p:nvPr/>
        </p:nvSpPr>
        <p:spPr>
          <a:xfrm>
            <a:off x="5127497" y="5235266"/>
            <a:ext cx="1932791" cy="369332"/>
          </a:xfrm>
          <a:prstGeom prst="rect">
            <a:avLst/>
          </a:prstGeom>
          <a:solidFill>
            <a:schemeClr val="bg2">
              <a:lumMod val="20000"/>
              <a:lumOff val="80000"/>
            </a:schemeClr>
          </a:solidFill>
        </p:spPr>
        <p:txBody>
          <a:bodyPr wrap="square">
            <a:spAutoFit/>
          </a:bodyPr>
          <a:lstStyle/>
          <a:p>
            <a:r>
              <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rPr>
              <a:t>學習率 </a:t>
            </a:r>
            <a:r>
              <a:rPr lang="en-US" altLang="zh-TW" dirty="0">
                <a:solidFill>
                  <a:schemeClr val="bg1"/>
                </a:solidFill>
                <a:latin typeface="Hack" panose="020B0609030202020204" pitchFamily="49" charset="0"/>
                <a:ea typeface="Hack" panose="020B0609030202020204" pitchFamily="49" charset="0"/>
                <a:cs typeface="Hack" panose="020B0609030202020204" pitchFamily="49" charset="0"/>
              </a:rPr>
              <a:t>= 0.1</a:t>
            </a:r>
            <a:endPar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endParaRPr>
          </a:p>
        </p:txBody>
      </p:sp>
      <p:sp>
        <p:nvSpPr>
          <p:cNvPr id="14" name="矩形 13">
            <a:extLst>
              <a:ext uri="{FF2B5EF4-FFF2-40B4-BE49-F238E27FC236}">
                <a16:creationId xmlns:a16="http://schemas.microsoft.com/office/drawing/2014/main" id="{4CE935E4-38FB-45D1-B1F5-14FB52919A5E}"/>
              </a:ext>
            </a:extLst>
          </p:cNvPr>
          <p:cNvSpPr/>
          <p:nvPr/>
        </p:nvSpPr>
        <p:spPr>
          <a:xfrm>
            <a:off x="9084202" y="5261802"/>
            <a:ext cx="1932791" cy="369332"/>
          </a:xfrm>
          <a:prstGeom prst="rect">
            <a:avLst/>
          </a:prstGeom>
          <a:solidFill>
            <a:schemeClr val="bg2">
              <a:lumMod val="20000"/>
              <a:lumOff val="80000"/>
            </a:schemeClr>
          </a:solidFill>
        </p:spPr>
        <p:txBody>
          <a:bodyPr wrap="square">
            <a:spAutoFit/>
          </a:bodyPr>
          <a:lstStyle/>
          <a:p>
            <a:r>
              <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rPr>
              <a:t>學習率 </a:t>
            </a:r>
            <a:r>
              <a:rPr lang="en-US" altLang="zh-TW" dirty="0">
                <a:solidFill>
                  <a:schemeClr val="bg1"/>
                </a:solidFill>
                <a:latin typeface="Hack" panose="020B0609030202020204" pitchFamily="49" charset="0"/>
                <a:ea typeface="Hack" panose="020B0609030202020204" pitchFamily="49" charset="0"/>
                <a:cs typeface="Hack" panose="020B0609030202020204" pitchFamily="49" charset="0"/>
              </a:rPr>
              <a:t>= 0.9</a:t>
            </a:r>
            <a:endPar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endParaRPr>
          </a:p>
        </p:txBody>
      </p:sp>
    </p:spTree>
    <p:extLst>
      <p:ext uri="{BB962C8B-B14F-4D97-AF65-F5344CB8AC3E}">
        <p14:creationId xmlns:p14="http://schemas.microsoft.com/office/powerpoint/2010/main" val="16163745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495091" y="1385003"/>
            <a:ext cx="9940860" cy="584775"/>
          </a:xfrm>
          <a:prstGeom prst="rect">
            <a:avLst/>
          </a:prstGeom>
          <a:noFill/>
        </p:spPr>
        <p:txBody>
          <a:bodyPr wrap="square" rtlCol="0">
            <a:spAutoFit/>
          </a:bodyPr>
          <a:lstStyle/>
          <a:p>
            <a:r>
              <a:rPr lang="zh-TW" altLang="en-US" sz="3200" dirty="0">
                <a:solidFill>
                  <a:srgbClr val="FFCCCC"/>
                </a:solidFill>
                <a:latin typeface="Hack" panose="020B0609030202020204" pitchFamily="49" charset="0"/>
                <a:ea typeface="微軟正黑體" panose="020B0604030504040204" pitchFamily="34" charset="-120"/>
                <a:cs typeface="Hack" panose="020B0609030202020204" pitchFamily="49" charset="0"/>
              </a:rPr>
              <a:t>局部極小值和全域極小值的函數，學習率的差異：</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latin typeface="Hack" panose="020B0609030202020204" pitchFamily="49" charset="0"/>
                <a:ea typeface="微軟正黑體" panose="020B0604030504040204" pitchFamily="34" charset="-120"/>
                <a:cs typeface="Hack" panose="020B0609030202020204" pitchFamily="49" charset="0"/>
              </a:rPr>
              <a:t>梯度下降 </a:t>
            </a:r>
            <a:r>
              <a:rPr lang="en-US" altLang="zh-TW" sz="4400" dirty="0">
                <a:latin typeface="Hack" panose="020B0609030202020204" pitchFamily="49" charset="0"/>
                <a:ea typeface="Hack" panose="020B0609030202020204" pitchFamily="49" charset="0"/>
                <a:cs typeface="Hack" panose="020B0609030202020204" pitchFamily="49" charset="0"/>
              </a:rPr>
              <a:t>Gradient Descent</a:t>
            </a:r>
            <a:endParaRPr lang="en-US" altLang="zh-TW" dirty="0">
              <a:latin typeface="Hack" panose="020B0609030202020204" pitchFamily="49" charset="0"/>
              <a:ea typeface="Hack" panose="020B0609030202020204" pitchFamily="49" charset="0"/>
              <a:cs typeface="Hack" panose="020B0609030202020204" pitchFamily="49" charset="0"/>
            </a:endParaRPr>
          </a:p>
        </p:txBody>
      </p:sp>
      <p:sp>
        <p:nvSpPr>
          <p:cNvPr id="2" name="文字方塊 1">
            <a:extLst>
              <a:ext uri="{FF2B5EF4-FFF2-40B4-BE49-F238E27FC236}">
                <a16:creationId xmlns:a16="http://schemas.microsoft.com/office/drawing/2014/main" id="{3397AE94-AAF0-4CDD-AF92-F2172CEC668A}"/>
              </a:ext>
            </a:extLst>
          </p:cNvPr>
          <p:cNvSpPr txBox="1"/>
          <p:nvPr/>
        </p:nvSpPr>
        <p:spPr>
          <a:xfrm>
            <a:off x="635341" y="6187849"/>
            <a:ext cx="11385342" cy="646331"/>
          </a:xfrm>
          <a:prstGeom prst="rect">
            <a:avLst/>
          </a:prstGeom>
          <a:noFill/>
        </p:spPr>
        <p:txBody>
          <a:bodyPr wrap="square" rtlCol="0">
            <a:spAutoFit/>
          </a:bodyPr>
          <a:lstStyle/>
          <a:p>
            <a:r>
              <a:rPr lang="zh-TW" altLang="en-US" sz="1200" dirty="0">
                <a:latin typeface="Hack" panose="020B0609030202020204" pitchFamily="49" charset="0"/>
                <a:ea typeface="微軟正黑體" panose="020B0604030504040204" pitchFamily="34" charset="-120"/>
                <a:cs typeface="Hack" panose="020B0609030202020204" pitchFamily="49" charset="0"/>
              </a:rPr>
              <a:t>參考資料：黃志勝 </a:t>
            </a:r>
            <a:r>
              <a:rPr lang="en-US" altLang="zh-TW" sz="1200" dirty="0" err="1">
                <a:latin typeface="Hack" panose="020B0609030202020204" pitchFamily="49" charset="0"/>
                <a:ea typeface="Hack" panose="020B0609030202020204" pitchFamily="49" charset="0"/>
                <a:cs typeface="Hack" panose="020B0609030202020204" pitchFamily="49" charset="0"/>
              </a:rPr>
              <a:t>Chih</a:t>
            </a:r>
            <a:r>
              <a:rPr lang="en-US" altLang="zh-TW" sz="1200" dirty="0">
                <a:latin typeface="Hack" panose="020B0609030202020204" pitchFamily="49" charset="0"/>
                <a:ea typeface="Hack" panose="020B0609030202020204" pitchFamily="49" charset="0"/>
                <a:cs typeface="Hack" panose="020B0609030202020204" pitchFamily="49" charset="0"/>
              </a:rPr>
              <a:t>-Sheng Huang (Tommy)</a:t>
            </a:r>
            <a:r>
              <a:rPr lang="zh-TW" altLang="en-US" sz="1200" b="1" dirty="0">
                <a:latin typeface="Hack" panose="020B0609030202020204" pitchFamily="49" charset="0"/>
                <a:ea typeface="微軟正黑體" panose="020B0604030504040204" pitchFamily="34" charset="-120"/>
                <a:cs typeface="Hack" panose="020B0609030202020204" pitchFamily="49" charset="0"/>
              </a:rPr>
              <a:t>梯度下降法</a:t>
            </a:r>
            <a:endParaRPr lang="en-US" altLang="zh-TW" sz="1200" dirty="0">
              <a:latin typeface="Hack" panose="020B0609030202020204" pitchFamily="49" charset="0"/>
              <a:ea typeface="Hack" panose="020B0609030202020204" pitchFamily="49" charset="0"/>
              <a:cs typeface="Hack" panose="020B0609030202020204" pitchFamily="49" charset="0"/>
            </a:endParaRPr>
          </a:p>
          <a:p>
            <a:r>
              <a:rPr lang="en-US" altLang="zh-TW" sz="1200" dirty="0">
                <a:latin typeface="Hack" panose="020B0609030202020204" pitchFamily="49" charset="0"/>
                <a:ea typeface="Hack" panose="020B0609030202020204" pitchFamily="49" charset="0"/>
                <a:cs typeface="Hack" panose="020B0609030202020204" pitchFamily="49" charset="0"/>
                <a:hlinkClick r:id="rId4"/>
              </a:rPr>
              <a:t>https://chih-sheng-huang821.medium.com/%E6%A9%9F%E5%99%A8%E5%AD%B8%E7%BF%92-%E5%9F%BA%E7%A4%8E%E6%95%B8%E5%AD%B8-%E4%BA%8C-%E6%A2%AF%E5%BA%A6%E4%B8%8B%E9%99%8D%E6%B3%95-gradient-descent-406e1fd001f</a:t>
            </a:r>
            <a:endParaRPr lang="en-US" altLang="zh-TW" sz="1200" dirty="0">
              <a:latin typeface="Hack" panose="020B0609030202020204" pitchFamily="49" charset="0"/>
              <a:ea typeface="Hack" panose="020B0609030202020204" pitchFamily="49" charset="0"/>
              <a:cs typeface="Hack" panose="020B0609030202020204" pitchFamily="49" charset="0"/>
            </a:endParaRPr>
          </a:p>
        </p:txBody>
      </p:sp>
      <p:sp>
        <p:nvSpPr>
          <p:cNvPr id="3" name="矩形 2">
            <a:extLst>
              <a:ext uri="{FF2B5EF4-FFF2-40B4-BE49-F238E27FC236}">
                <a16:creationId xmlns:a16="http://schemas.microsoft.com/office/drawing/2014/main" id="{3CCF60DF-5F8D-4C67-A47E-A530E96E7DF7}"/>
              </a:ext>
            </a:extLst>
          </p:cNvPr>
          <p:cNvSpPr/>
          <p:nvPr/>
        </p:nvSpPr>
        <p:spPr>
          <a:xfrm>
            <a:off x="718069" y="5208726"/>
            <a:ext cx="2838237" cy="646331"/>
          </a:xfrm>
          <a:prstGeom prst="rect">
            <a:avLst/>
          </a:prstGeom>
          <a:solidFill>
            <a:schemeClr val="bg2">
              <a:lumMod val="20000"/>
              <a:lumOff val="80000"/>
            </a:schemeClr>
          </a:solidFill>
        </p:spPr>
        <p:txBody>
          <a:bodyPr wrap="square">
            <a:spAutoFit/>
          </a:bodyPr>
          <a:lstStyle/>
          <a:p>
            <a:pPr algn="ctr"/>
            <a:r>
              <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rPr>
              <a:t>學習率 </a:t>
            </a:r>
            <a:r>
              <a:rPr lang="en-US" altLang="zh-TW" dirty="0">
                <a:solidFill>
                  <a:schemeClr val="bg1"/>
                </a:solidFill>
                <a:latin typeface="Hack" panose="020B0609030202020204" pitchFamily="49" charset="0"/>
                <a:ea typeface="Hack" panose="020B0609030202020204" pitchFamily="49" charset="0"/>
                <a:cs typeface="Hack" panose="020B0609030202020204" pitchFamily="49" charset="0"/>
              </a:rPr>
              <a:t>= 0.00001</a:t>
            </a:r>
          </a:p>
          <a:p>
            <a:pPr algn="ctr"/>
            <a:r>
              <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rPr>
              <a:t>學習率太小，初始值不好</a:t>
            </a:r>
          </a:p>
        </p:txBody>
      </p:sp>
      <p:sp>
        <p:nvSpPr>
          <p:cNvPr id="13" name="矩形 12">
            <a:extLst>
              <a:ext uri="{FF2B5EF4-FFF2-40B4-BE49-F238E27FC236}">
                <a16:creationId xmlns:a16="http://schemas.microsoft.com/office/drawing/2014/main" id="{515A1C16-6C8D-44A4-82A0-D472D532CDD4}"/>
              </a:ext>
            </a:extLst>
          </p:cNvPr>
          <p:cNvSpPr/>
          <p:nvPr/>
        </p:nvSpPr>
        <p:spPr>
          <a:xfrm>
            <a:off x="4274375" y="5208726"/>
            <a:ext cx="3639035" cy="646331"/>
          </a:xfrm>
          <a:prstGeom prst="rect">
            <a:avLst/>
          </a:prstGeom>
          <a:solidFill>
            <a:schemeClr val="bg2">
              <a:lumMod val="20000"/>
              <a:lumOff val="80000"/>
            </a:schemeClr>
          </a:solidFill>
        </p:spPr>
        <p:txBody>
          <a:bodyPr wrap="square">
            <a:spAutoFit/>
          </a:bodyPr>
          <a:lstStyle/>
          <a:p>
            <a:r>
              <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rPr>
              <a:t>學習率 </a:t>
            </a:r>
            <a:r>
              <a:rPr lang="en-US" altLang="zh-TW" dirty="0">
                <a:solidFill>
                  <a:schemeClr val="bg1"/>
                </a:solidFill>
                <a:latin typeface="Hack" panose="020B0609030202020204" pitchFamily="49" charset="0"/>
                <a:ea typeface="Hack" panose="020B0609030202020204" pitchFamily="49" charset="0"/>
                <a:cs typeface="Hack" panose="020B0609030202020204" pitchFamily="49" charset="0"/>
              </a:rPr>
              <a:t>= 0.0004</a:t>
            </a:r>
            <a:r>
              <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rPr>
              <a:t> 跳出了局部極值，但步伐太大，走不到最好的值</a:t>
            </a:r>
          </a:p>
        </p:txBody>
      </p:sp>
      <p:sp>
        <p:nvSpPr>
          <p:cNvPr id="14" name="矩形 13">
            <a:extLst>
              <a:ext uri="{FF2B5EF4-FFF2-40B4-BE49-F238E27FC236}">
                <a16:creationId xmlns:a16="http://schemas.microsoft.com/office/drawing/2014/main" id="{4CE935E4-38FB-45D1-B1F5-14FB52919A5E}"/>
              </a:ext>
            </a:extLst>
          </p:cNvPr>
          <p:cNvSpPr/>
          <p:nvPr/>
        </p:nvSpPr>
        <p:spPr>
          <a:xfrm>
            <a:off x="9003173" y="5208725"/>
            <a:ext cx="2510716" cy="646331"/>
          </a:xfrm>
          <a:prstGeom prst="rect">
            <a:avLst/>
          </a:prstGeom>
          <a:solidFill>
            <a:schemeClr val="bg2">
              <a:lumMod val="20000"/>
              <a:lumOff val="80000"/>
            </a:schemeClr>
          </a:solidFill>
        </p:spPr>
        <p:txBody>
          <a:bodyPr wrap="square">
            <a:spAutoFit/>
          </a:bodyPr>
          <a:lstStyle/>
          <a:p>
            <a:pPr algn="ctr"/>
            <a:r>
              <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rPr>
              <a:t>學習率 </a:t>
            </a:r>
            <a:r>
              <a:rPr lang="en-US" altLang="zh-TW" dirty="0">
                <a:solidFill>
                  <a:schemeClr val="bg1"/>
                </a:solidFill>
                <a:latin typeface="Hack" panose="020B0609030202020204" pitchFamily="49" charset="0"/>
                <a:ea typeface="Hack" panose="020B0609030202020204" pitchFamily="49" charset="0"/>
                <a:cs typeface="Hack" panose="020B0609030202020204" pitchFamily="49" charset="0"/>
              </a:rPr>
              <a:t>= 0.0003</a:t>
            </a:r>
          </a:p>
          <a:p>
            <a:pPr algn="ctr"/>
            <a:r>
              <a:rPr lang="zh-TW" altLang="en-US" dirty="0">
                <a:solidFill>
                  <a:schemeClr val="bg1"/>
                </a:solidFill>
                <a:latin typeface="Hack" panose="020B0609030202020204" pitchFamily="49" charset="0"/>
                <a:ea typeface="微軟正黑體" panose="020B0604030504040204" pitchFamily="34" charset="-120"/>
                <a:cs typeface="Hack" panose="020B0609030202020204" pitchFamily="49" charset="0"/>
              </a:rPr>
              <a:t>可以走到全域極值</a:t>
            </a:r>
          </a:p>
        </p:txBody>
      </p:sp>
      <p:pic>
        <p:nvPicPr>
          <p:cNvPr id="8194" name="Picture 2" descr="https://miro.medium.com/max/700/1*QkG6kdDJ1p6M62sdUX6brQ.gif">
            <a:extLst>
              <a:ext uri="{FF2B5EF4-FFF2-40B4-BE49-F238E27FC236}">
                <a16:creationId xmlns:a16="http://schemas.microsoft.com/office/drawing/2014/main" id="{251CE51C-DBC9-4515-A674-CCCC49A7FCA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73579" y="2238990"/>
            <a:ext cx="3639035" cy="2729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8196" name="Picture 4" descr="https://miro.medium.com/max/700/1*gt1aMVhydotP2I7urp-Z0A.gif">
            <a:extLst>
              <a:ext uri="{FF2B5EF4-FFF2-40B4-BE49-F238E27FC236}">
                <a16:creationId xmlns:a16="http://schemas.microsoft.com/office/drawing/2014/main" id="{CAB98FB3-32F3-4B2B-B596-9F592FE3C9B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252330" y="2238989"/>
            <a:ext cx="3639035" cy="2729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8198" name="Picture 6" descr="https://miro.medium.com/max/700/1*yDhjLYUAX8l-yrVC1thDOA.gif">
            <a:extLst>
              <a:ext uri="{FF2B5EF4-FFF2-40B4-BE49-F238E27FC236}">
                <a16:creationId xmlns:a16="http://schemas.microsoft.com/office/drawing/2014/main" id="{7728FC2E-88D9-477C-B55D-D7F2CD987A7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279388" y="2238989"/>
            <a:ext cx="3639035" cy="2729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501190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815340" y="548640"/>
            <a:ext cx="10744199" cy="600164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1" i="1" dirty="0">
                <a:solidFill>
                  <a:srgbClr val="FFC000"/>
                </a:solidFill>
                <a:effectLst>
                  <a:outerShdw blurRad="38100" dist="38100" dir="2700000" algn="tl">
                    <a:srgbClr val="000000">
                      <a:alpha val="43137"/>
                    </a:srgbClr>
                  </a:outerShdw>
                </a:effectLst>
                <a:ea typeface="Hack" panose="020B0609030202020204" pitchFamily="49" charset="0"/>
                <a:cs typeface="Hack" panose="020B0609030202020204" pitchFamily="49" charset="0"/>
              </a:rPr>
              <a:t>AI</a:t>
            </a:r>
            <a:r>
              <a:rPr lang="en-US" altLang="zh-TW" sz="3200" i="1" dirty="0">
                <a:ea typeface="Hack" panose="020B0609030202020204" pitchFamily="49" charset="0"/>
                <a:cs typeface="Hack" panose="020B0609030202020204" pitchFamily="49" charset="0"/>
              </a:rPr>
              <a:t>: “Intelligent Agents“ refers to the ability of the computer to simulate/model human thinking processes to imitate human ability or behavior.</a:t>
            </a:r>
          </a:p>
          <a:p>
            <a:r>
              <a:rPr lang="en-US" altLang="zh-TW" sz="3200" i="1" dirty="0">
                <a:ea typeface="Hack" panose="020B0609030202020204" pitchFamily="49" charset="0"/>
                <a:cs typeface="Hack" panose="020B0609030202020204" pitchFamily="49" charset="0"/>
              </a:rPr>
              <a:t>	</a:t>
            </a:r>
            <a:r>
              <a:rPr lang="zh-TW" altLang="en-US" sz="3200" b="1" dirty="0">
                <a:solidFill>
                  <a:srgbClr val="FFC000"/>
                </a:solidFill>
                <a:effectLst>
                  <a:outerShdw blurRad="38100" dist="38100" dir="2700000" algn="tl">
                    <a:srgbClr val="000000">
                      <a:alpha val="43137"/>
                    </a:srgbClr>
                  </a:outerShdw>
                </a:effectLst>
                <a:ea typeface="微軟正黑體" panose="020B0604030504040204" pitchFamily="34" charset="-120"/>
                <a:cs typeface="Hack" panose="020B0609030202020204" pitchFamily="49" charset="0"/>
              </a:rPr>
              <a:t>電腦模仿人類思考進而模擬人類的能力與行為。</a:t>
            </a:r>
            <a:endParaRPr lang="en-US" altLang="zh-TW" sz="3200" b="1" dirty="0">
              <a:solidFill>
                <a:srgbClr val="FFC000"/>
              </a:solidFill>
              <a:effectLst>
                <a:outerShdw blurRad="38100" dist="38100" dir="2700000" algn="tl">
                  <a:srgbClr val="000000">
                    <a:alpha val="43137"/>
                  </a:srgbClr>
                </a:outerShdw>
              </a:effectLst>
              <a:ea typeface="Hack" panose="020B0609030202020204" pitchFamily="49" charset="0"/>
              <a:cs typeface="Hack" panose="020B0609030202020204" pitchFamily="49" charset="0"/>
            </a:endParaRPr>
          </a:p>
          <a:p>
            <a:endParaRPr lang="zh-TW" altLang="en-US" sz="3200" i="1" dirty="0">
              <a:ea typeface="微軟正黑體" panose="020B0604030504040204" pitchFamily="34" charset="-120"/>
              <a:cs typeface="Hack" panose="020B0609030202020204" pitchFamily="49" charset="0"/>
            </a:endParaRPr>
          </a:p>
          <a:p>
            <a:pPr marL="457200" indent="-457200">
              <a:buFont typeface="Arial" panose="020B0604020202020204" pitchFamily="34" charset="0"/>
              <a:buChar char="•"/>
            </a:pPr>
            <a:r>
              <a:rPr lang="en-US" altLang="zh-TW" sz="3200" b="1" i="1" dirty="0">
                <a:solidFill>
                  <a:srgbClr val="FFC000"/>
                </a:solidFill>
                <a:effectLst>
                  <a:outerShdw blurRad="38100" dist="38100" dir="2700000" algn="tl">
                    <a:srgbClr val="000000">
                      <a:alpha val="43137"/>
                    </a:srgbClr>
                  </a:outerShdw>
                </a:effectLst>
                <a:ea typeface="Hack" panose="020B0609030202020204" pitchFamily="49" charset="0"/>
                <a:cs typeface="Hack" panose="020B0609030202020204" pitchFamily="49" charset="0"/>
              </a:rPr>
              <a:t>ML</a:t>
            </a:r>
            <a:r>
              <a:rPr lang="en-US" altLang="zh-TW" sz="3200" i="1" dirty="0">
                <a:ea typeface="Hack" panose="020B0609030202020204" pitchFamily="49" charset="0"/>
                <a:cs typeface="Hack" panose="020B0609030202020204" pitchFamily="49" charset="0"/>
              </a:rPr>
              <a:t>: Learning the model from the data (data-driven model)</a:t>
            </a:r>
            <a:r>
              <a:rPr lang="zh-TW" altLang="en-US" sz="3200" i="1" dirty="0">
                <a:ea typeface="微軟正黑體" panose="020B0604030504040204" pitchFamily="34" charset="-120"/>
                <a:cs typeface="Hack" panose="020B0609030202020204" pitchFamily="49" charset="0"/>
              </a:rPr>
              <a:t> </a:t>
            </a:r>
            <a:r>
              <a:rPr lang="zh-TW" altLang="en-US" sz="3200" b="1" dirty="0">
                <a:solidFill>
                  <a:srgbClr val="FFC000"/>
                </a:solidFill>
                <a:effectLst>
                  <a:outerShdw blurRad="38100" dist="38100" dir="2700000" algn="tl">
                    <a:srgbClr val="000000">
                      <a:alpha val="43137"/>
                    </a:srgbClr>
                  </a:outerShdw>
                </a:effectLst>
                <a:ea typeface="微軟正黑體" panose="020B0604030504040204" pitchFamily="34" charset="-120"/>
                <a:cs typeface="Hack" panose="020B0609030202020204" pitchFamily="49" charset="0"/>
              </a:rPr>
              <a:t>從資料中學習模型。</a:t>
            </a:r>
            <a:endParaRPr lang="en-US" altLang="zh-TW" sz="3200" b="1" dirty="0">
              <a:solidFill>
                <a:srgbClr val="FFC000"/>
              </a:solidFill>
              <a:effectLst>
                <a:outerShdw blurRad="38100" dist="38100" dir="2700000" algn="tl">
                  <a:srgbClr val="000000">
                    <a:alpha val="43137"/>
                  </a:srgbClr>
                </a:outerShdw>
              </a:effectLst>
              <a:ea typeface="Hack" panose="020B0609030202020204" pitchFamily="49" charset="0"/>
              <a:cs typeface="Hack" panose="020B0609030202020204" pitchFamily="49" charset="0"/>
            </a:endParaRPr>
          </a:p>
          <a:p>
            <a:pPr marL="457200" indent="-457200">
              <a:buFont typeface="Arial" panose="020B0604020202020204" pitchFamily="34" charset="0"/>
              <a:buChar char="•"/>
            </a:pPr>
            <a:endParaRPr lang="zh-TW" altLang="en-US" sz="3200" i="1" dirty="0">
              <a:ea typeface="微軟正黑體" panose="020B0604030504040204" pitchFamily="34" charset="-120"/>
              <a:cs typeface="Hack" panose="020B0609030202020204" pitchFamily="49" charset="0"/>
            </a:endParaRPr>
          </a:p>
          <a:p>
            <a:pPr marL="457200" indent="-457200">
              <a:buFont typeface="Arial" panose="020B0604020202020204" pitchFamily="34" charset="0"/>
              <a:buChar char="•"/>
            </a:pPr>
            <a:r>
              <a:rPr lang="en-US" altLang="zh-TW" sz="3200" b="1" i="1" dirty="0">
                <a:solidFill>
                  <a:srgbClr val="FFC000"/>
                </a:solidFill>
                <a:effectLst>
                  <a:outerShdw blurRad="38100" dist="38100" dir="2700000" algn="tl">
                    <a:srgbClr val="000000">
                      <a:alpha val="43137"/>
                    </a:srgbClr>
                  </a:outerShdw>
                </a:effectLst>
                <a:ea typeface="Hack" panose="020B0609030202020204" pitchFamily="49" charset="0"/>
                <a:cs typeface="Hack" panose="020B0609030202020204" pitchFamily="49" charset="0"/>
              </a:rPr>
              <a:t>DL</a:t>
            </a:r>
            <a:r>
              <a:rPr lang="en-US" altLang="zh-TW" sz="3200" i="1" dirty="0">
                <a:ea typeface="Hack" panose="020B0609030202020204" pitchFamily="49" charset="0"/>
                <a:cs typeface="Hack" panose="020B0609030202020204" pitchFamily="49" charset="0"/>
              </a:rPr>
              <a:t>: learning data representations with use a cascade of multiple layers of nonlinear processing unit</a:t>
            </a:r>
            <a:r>
              <a:rPr lang="zh-TW" altLang="en-US" sz="3200" i="1" dirty="0">
                <a:ea typeface="微軟正黑體" panose="020B0604030504040204" pitchFamily="34" charset="-120"/>
                <a:cs typeface="Hack" panose="020B0609030202020204" pitchFamily="49" charset="0"/>
              </a:rPr>
              <a:t> </a:t>
            </a:r>
            <a:r>
              <a:rPr lang="zh-TW" altLang="en-US" sz="3200" b="1" dirty="0">
                <a:solidFill>
                  <a:srgbClr val="FFC000"/>
                </a:solidFill>
                <a:effectLst>
                  <a:outerShdw blurRad="38100" dist="38100" dir="2700000" algn="tl">
                    <a:srgbClr val="000000">
                      <a:alpha val="43137"/>
                    </a:srgbClr>
                  </a:outerShdw>
                </a:effectLst>
                <a:ea typeface="微軟正黑體" panose="020B0604030504040204" pitchFamily="34" charset="-120"/>
                <a:cs typeface="Hack" panose="020B0609030202020204" pitchFamily="49" charset="0"/>
              </a:rPr>
              <a:t>利用多層的非線性學習資料的特徵。</a:t>
            </a:r>
          </a:p>
          <a:p>
            <a:pPr marL="457200" indent="-457200">
              <a:buFont typeface="Arial" panose="020B0604020202020204" pitchFamily="34" charset="0"/>
              <a:buChar char="•"/>
            </a:pPr>
            <a:endParaRPr lang="zh-TW" altLang="en-US" sz="3200" dirty="0">
              <a:ea typeface="微軟正黑體" panose="020B0604030504040204" pitchFamily="34" charset="-120"/>
              <a:cs typeface="Hack" panose="020B0609030202020204" pitchFamily="49" charset="0"/>
            </a:endParaRPr>
          </a:p>
        </p:txBody>
      </p:sp>
    </p:spTree>
    <p:extLst>
      <p:ext uri="{BB962C8B-B14F-4D97-AF65-F5344CB8AC3E}">
        <p14:creationId xmlns:p14="http://schemas.microsoft.com/office/powerpoint/2010/main" val="27387899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9536325" cy="3329581"/>
          </a:xfrm>
        </p:spPr>
        <p:txBody>
          <a:bodyPr rtlCol="0">
            <a:noAutofit/>
          </a:bodyPr>
          <a:lstStyle/>
          <a:p>
            <a:r>
              <a:rPr lang="en-US" altLang="zh-TW" sz="6000" dirty="0">
                <a:latin typeface="Microsoft JhengHei UI" panose="020B0604030504040204" pitchFamily="34" charset="-120"/>
                <a:ea typeface="Microsoft JhengHei UI" panose="020B0604030504040204" pitchFamily="34" charset="-120"/>
              </a:rPr>
              <a:t>K-Means Clustering</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1822318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K-Means Clustering</a:t>
            </a:r>
            <a:endParaRPr lang="en-US" altLang="zh-TW" dirty="0"/>
          </a:p>
        </p:txBody>
      </p:sp>
      <p:sp>
        <p:nvSpPr>
          <p:cNvPr id="8" name="文字方塊 7">
            <a:extLst>
              <a:ext uri="{FF2B5EF4-FFF2-40B4-BE49-F238E27FC236}">
                <a16:creationId xmlns:a16="http://schemas.microsoft.com/office/drawing/2014/main" id="{074825A9-3E2C-4B30-B071-795F83EDF6B2}"/>
              </a:ext>
            </a:extLst>
          </p:cNvPr>
          <p:cNvSpPr txBox="1"/>
          <p:nvPr/>
        </p:nvSpPr>
        <p:spPr>
          <a:xfrm>
            <a:off x="986823" y="-233478"/>
            <a:ext cx="10815535" cy="821572"/>
          </a:xfrm>
          <a:prstGeom prst="rect">
            <a:avLst/>
          </a:prstGeom>
          <a:noFill/>
        </p:spPr>
        <p:txBody>
          <a:bodyPr wrap="square" rtlCol="0">
            <a:spAutoFit/>
          </a:bodyPr>
          <a:lstStyle/>
          <a:p>
            <a:pPr algn="ctr">
              <a:lnSpc>
                <a:spcPct val="150000"/>
              </a:lnSpc>
            </a:pPr>
            <a:r>
              <a:rPr lang="zh-TW" altLang="en-US" sz="3600" dirty="0">
                <a:latin typeface="微軟正黑體" panose="020B0604030504040204" pitchFamily="34" charset="-120"/>
                <a:ea typeface="微軟正黑體" panose="020B0604030504040204" pitchFamily="34" charset="-120"/>
              </a:rPr>
              <a:t>我們蒐集到叫外送餐飲的人分布如下，如何選店址？</a:t>
            </a:r>
            <a:endParaRPr lang="en-US" altLang="zh-TW" sz="3600" dirty="0">
              <a:latin typeface="微軟正黑體" panose="020B0604030504040204" pitchFamily="34" charset="-120"/>
              <a:ea typeface="微軟正黑體" panose="020B0604030504040204" pitchFamily="34" charset="-120"/>
            </a:endParaRPr>
          </a:p>
        </p:txBody>
      </p:sp>
      <p:grpSp>
        <p:nvGrpSpPr>
          <p:cNvPr id="13" name="群組 12">
            <a:extLst>
              <a:ext uri="{FF2B5EF4-FFF2-40B4-BE49-F238E27FC236}">
                <a16:creationId xmlns:a16="http://schemas.microsoft.com/office/drawing/2014/main" id="{488C0BEB-68F0-48F4-BDBC-7A8EEC9376D9}"/>
              </a:ext>
            </a:extLst>
          </p:cNvPr>
          <p:cNvGrpSpPr/>
          <p:nvPr/>
        </p:nvGrpSpPr>
        <p:grpSpPr>
          <a:xfrm>
            <a:off x="0" y="1228397"/>
            <a:ext cx="12217534" cy="6042212"/>
            <a:chOff x="0" y="531019"/>
            <a:chExt cx="12217534" cy="6042212"/>
          </a:xfrm>
        </p:grpSpPr>
        <p:grpSp>
          <p:nvGrpSpPr>
            <p:cNvPr id="5" name="群組 4">
              <a:extLst>
                <a:ext uri="{FF2B5EF4-FFF2-40B4-BE49-F238E27FC236}">
                  <a16:creationId xmlns:a16="http://schemas.microsoft.com/office/drawing/2014/main" id="{13BF57F7-B10A-4927-A11E-779B1574B369}"/>
                </a:ext>
              </a:extLst>
            </p:cNvPr>
            <p:cNvGrpSpPr/>
            <p:nvPr/>
          </p:nvGrpSpPr>
          <p:grpSpPr>
            <a:xfrm>
              <a:off x="0" y="531019"/>
              <a:ext cx="12192000" cy="6042212"/>
              <a:chOff x="0" y="531019"/>
              <a:chExt cx="12192000" cy="6042212"/>
            </a:xfrm>
          </p:grpSpPr>
          <p:pic>
            <p:nvPicPr>
              <p:cNvPr id="6" name="圖片 5">
                <a:extLst>
                  <a:ext uri="{FF2B5EF4-FFF2-40B4-BE49-F238E27FC236}">
                    <a16:creationId xmlns:a16="http://schemas.microsoft.com/office/drawing/2014/main" id="{225478C3-36CE-4144-A9D3-55586B600477}"/>
                  </a:ext>
                </a:extLst>
              </p:cNvPr>
              <p:cNvPicPr>
                <a:picLocks noChangeAspect="1"/>
              </p:cNvPicPr>
              <p:nvPr/>
            </p:nvPicPr>
            <p:blipFill>
              <a:blip r:embed="rId3"/>
              <a:stretch>
                <a:fillRect/>
              </a:stretch>
            </p:blipFill>
            <p:spPr>
              <a:xfrm>
                <a:off x="0" y="531019"/>
                <a:ext cx="12192000" cy="6042212"/>
              </a:xfrm>
              <a:prstGeom prst="rect">
                <a:avLst/>
              </a:prstGeom>
            </p:spPr>
          </p:pic>
          <p:sp>
            <p:nvSpPr>
              <p:cNvPr id="10" name="矩形 9">
                <a:extLst>
                  <a:ext uri="{FF2B5EF4-FFF2-40B4-BE49-F238E27FC236}">
                    <a16:creationId xmlns:a16="http://schemas.microsoft.com/office/drawing/2014/main" id="{E7899F9F-A073-413C-AC92-38392B8A512B}"/>
                  </a:ext>
                </a:extLst>
              </p:cNvPr>
              <p:cNvSpPr/>
              <p:nvPr/>
            </p:nvSpPr>
            <p:spPr>
              <a:xfrm>
                <a:off x="2828246" y="885399"/>
                <a:ext cx="6757112" cy="830997"/>
              </a:xfrm>
              <a:prstGeom prst="rect">
                <a:avLst/>
              </a:prstGeom>
              <a:solidFill>
                <a:schemeClr val="accent2"/>
              </a:solidFill>
            </p:spPr>
            <p:txBody>
              <a:bodyPr wrap="square">
                <a:spAutoFit/>
              </a:bodyPr>
              <a:lstStyle/>
              <a:p>
                <a:pPr algn="ctr"/>
                <a:r>
                  <a:rPr lang="zh-TW" altLang="en-US" sz="4800" dirty="0">
                    <a:latin typeface="微軟正黑體" panose="020B0604030504040204" pitchFamily="34" charset="-120"/>
                    <a:ea typeface="微軟正黑體" panose="020B0604030504040204" pitchFamily="34" charset="-120"/>
                  </a:rPr>
                  <a:t>常叫外送餐飲的人分布</a:t>
                </a:r>
                <a:endParaRPr lang="zh-TW" altLang="en-US" sz="4800" dirty="0"/>
              </a:p>
            </p:txBody>
          </p:sp>
        </p:grpSp>
        <p:pic>
          <p:nvPicPr>
            <p:cNvPr id="12" name="圖片 11">
              <a:extLst>
                <a:ext uri="{FF2B5EF4-FFF2-40B4-BE49-F238E27FC236}">
                  <a16:creationId xmlns:a16="http://schemas.microsoft.com/office/drawing/2014/main" id="{D4E0A3E8-658D-4DFB-B0E8-D741C1C9808D}"/>
                </a:ext>
              </a:extLst>
            </p:cNvPr>
            <p:cNvPicPr>
              <a:picLocks noChangeAspect="1"/>
            </p:cNvPicPr>
            <p:nvPr/>
          </p:nvPicPr>
          <p:blipFill rotWithShape="1">
            <a:blip r:embed="rId4"/>
            <a:srcRect r="14828" b="6977"/>
            <a:stretch/>
          </p:blipFill>
          <p:spPr>
            <a:xfrm>
              <a:off x="8301942" y="2079678"/>
              <a:ext cx="3915592" cy="2620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9" name="文字方塊 8">
            <a:extLst>
              <a:ext uri="{FF2B5EF4-FFF2-40B4-BE49-F238E27FC236}">
                <a16:creationId xmlns:a16="http://schemas.microsoft.com/office/drawing/2014/main" id="{3AA44FD4-8F56-47F3-8D0F-27652D35F4C1}"/>
              </a:ext>
            </a:extLst>
          </p:cNvPr>
          <p:cNvSpPr txBox="1"/>
          <p:nvPr/>
        </p:nvSpPr>
        <p:spPr>
          <a:xfrm>
            <a:off x="4620492" y="5397244"/>
            <a:ext cx="8439980" cy="1652568"/>
          </a:xfrm>
          <a:prstGeom prst="rect">
            <a:avLst/>
          </a:prstGeom>
          <a:noFill/>
        </p:spPr>
        <p:txBody>
          <a:bodyPr wrap="square" rtlCol="0">
            <a:spAutoFit/>
          </a:bodyPr>
          <a:lstStyle/>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人眼分群很容易，</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要如何教電腦來分群？</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grpSp>
        <p:nvGrpSpPr>
          <p:cNvPr id="15" name="群組 14">
            <a:extLst>
              <a:ext uri="{FF2B5EF4-FFF2-40B4-BE49-F238E27FC236}">
                <a16:creationId xmlns:a16="http://schemas.microsoft.com/office/drawing/2014/main" id="{21EB10F8-C9EF-4B44-BA1A-FDB41364EB89}"/>
              </a:ext>
            </a:extLst>
          </p:cNvPr>
          <p:cNvGrpSpPr/>
          <p:nvPr/>
        </p:nvGrpSpPr>
        <p:grpSpPr>
          <a:xfrm>
            <a:off x="25534" y="1212733"/>
            <a:ext cx="12192000" cy="6073539"/>
            <a:chOff x="110802" y="1197070"/>
            <a:chExt cx="12192000" cy="6073539"/>
          </a:xfrm>
        </p:grpSpPr>
        <p:pic>
          <p:nvPicPr>
            <p:cNvPr id="7" name="圖片 6">
              <a:extLst>
                <a:ext uri="{FF2B5EF4-FFF2-40B4-BE49-F238E27FC236}">
                  <a16:creationId xmlns:a16="http://schemas.microsoft.com/office/drawing/2014/main" id="{7CB9249C-4D50-4B48-A33E-3308DC1D2528}"/>
                </a:ext>
              </a:extLst>
            </p:cNvPr>
            <p:cNvPicPr>
              <a:picLocks noChangeAspect="1"/>
            </p:cNvPicPr>
            <p:nvPr/>
          </p:nvPicPr>
          <p:blipFill>
            <a:blip r:embed="rId5"/>
            <a:stretch>
              <a:fillRect/>
            </a:stretch>
          </p:blipFill>
          <p:spPr>
            <a:xfrm>
              <a:off x="110802" y="1197070"/>
              <a:ext cx="12192000" cy="6073539"/>
            </a:xfrm>
            <a:prstGeom prst="rect">
              <a:avLst/>
            </a:prstGeom>
          </p:spPr>
        </p:pic>
        <p:sp>
          <p:nvSpPr>
            <p:cNvPr id="14" name="矩形 13">
              <a:extLst>
                <a:ext uri="{FF2B5EF4-FFF2-40B4-BE49-F238E27FC236}">
                  <a16:creationId xmlns:a16="http://schemas.microsoft.com/office/drawing/2014/main" id="{82B12A69-E1E1-4F6D-AA55-DAC7EF51304A}"/>
                </a:ext>
              </a:extLst>
            </p:cNvPr>
            <p:cNvSpPr/>
            <p:nvPr/>
          </p:nvSpPr>
          <p:spPr>
            <a:xfrm>
              <a:off x="2980646" y="1735177"/>
              <a:ext cx="6757112" cy="830997"/>
            </a:xfrm>
            <a:prstGeom prst="rect">
              <a:avLst/>
            </a:prstGeom>
            <a:solidFill>
              <a:schemeClr val="accent2"/>
            </a:solidFill>
          </p:spPr>
          <p:txBody>
            <a:bodyPr wrap="square">
              <a:spAutoFit/>
            </a:bodyPr>
            <a:lstStyle/>
            <a:p>
              <a:pPr algn="ctr"/>
              <a:r>
                <a:rPr lang="zh-TW" altLang="en-US" sz="4800" dirty="0">
                  <a:latin typeface="微軟正黑體" panose="020B0604030504040204" pitchFamily="34" charset="-120"/>
                  <a:ea typeface="微軟正黑體" panose="020B0604030504040204" pitchFamily="34" charset="-120"/>
                </a:rPr>
                <a:t>常叫外送餐飲的人分布</a:t>
              </a:r>
              <a:endParaRPr lang="zh-TW" altLang="en-US" sz="4800" dirty="0"/>
            </a:p>
          </p:txBody>
        </p:sp>
      </p:grpSp>
    </p:spTree>
    <p:extLst>
      <p:ext uri="{BB962C8B-B14F-4D97-AF65-F5344CB8AC3E}">
        <p14:creationId xmlns:p14="http://schemas.microsoft.com/office/powerpoint/2010/main" val="41190416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1234350-06D1-4001-9A10-2519AC33CC29}"/>
              </a:ext>
            </a:extLst>
          </p:cNvPr>
          <p:cNvPicPr>
            <a:picLocks noChangeAspect="1"/>
          </p:cNvPicPr>
          <p:nvPr/>
        </p:nvPicPr>
        <p:blipFill>
          <a:blip r:embed="rId3"/>
          <a:stretch>
            <a:fillRect/>
          </a:stretch>
        </p:blipFill>
        <p:spPr>
          <a:xfrm>
            <a:off x="0" y="1043246"/>
            <a:ext cx="12192000" cy="6028815"/>
          </a:xfrm>
          <a:prstGeom prst="rect">
            <a:avLst/>
          </a:prstGeom>
        </p:spPr>
      </p:pic>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0" y="-80350"/>
            <a:ext cx="9344130" cy="943628"/>
          </a:xfrm>
        </p:spPr>
        <p:txBody>
          <a:bodyPr vert="horz" lIns="91440" tIns="45720" rIns="91440" bIns="45720" rtlCol="0" anchor="b">
            <a:normAutofit/>
          </a:bodyPr>
          <a:lstStyle/>
          <a:p>
            <a:pPr fontAlgn="base"/>
            <a:r>
              <a:rPr lang="en-US" altLang="zh-TW" sz="4400" dirty="0"/>
              <a:t>K-Means Clustering</a:t>
            </a:r>
            <a:endParaRPr lang="en-US" altLang="zh-TW" dirty="0"/>
          </a:p>
        </p:txBody>
      </p:sp>
      <p:sp>
        <p:nvSpPr>
          <p:cNvPr id="8" name="文字方塊 7">
            <a:extLst>
              <a:ext uri="{FF2B5EF4-FFF2-40B4-BE49-F238E27FC236}">
                <a16:creationId xmlns:a16="http://schemas.microsoft.com/office/drawing/2014/main" id="{074825A9-3E2C-4B30-B071-795F83EDF6B2}"/>
              </a:ext>
            </a:extLst>
          </p:cNvPr>
          <p:cNvSpPr txBox="1"/>
          <p:nvPr/>
        </p:nvSpPr>
        <p:spPr>
          <a:xfrm>
            <a:off x="661111" y="2121372"/>
            <a:ext cx="10626999" cy="740524"/>
          </a:xfrm>
          <a:prstGeom prst="rect">
            <a:avLst/>
          </a:prstGeom>
          <a:noFill/>
        </p:spPr>
        <p:txBody>
          <a:bodyPr wrap="square" rtlCol="0">
            <a:spAutoFit/>
          </a:bodyPr>
          <a:lstStyle/>
          <a:p>
            <a:pPr algn="ctr">
              <a:lnSpc>
                <a:spcPct val="150000"/>
              </a:lnSpc>
            </a:pPr>
            <a:r>
              <a:rPr lang="zh-TW" altLang="en-US" sz="3200" dirty="0">
                <a:solidFill>
                  <a:srgbClr val="FF0000"/>
                </a:solidFill>
                <a:latin typeface="微軟正黑體" panose="020B0604030504040204" pitchFamily="34" charset="-120"/>
                <a:ea typeface="微軟正黑體" panose="020B0604030504040204" pitchFamily="34" charset="-120"/>
              </a:rPr>
              <a:t>先隨機找三個點，假設每個人都要去最近的店址</a:t>
            </a:r>
            <a:endParaRPr lang="en-US" altLang="zh-TW" sz="3200" dirty="0">
              <a:solidFill>
                <a:srgbClr val="FF0000"/>
              </a:solidFill>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F7AEEDEC-D8DF-4E2B-91F8-0920DF79DA4D}"/>
              </a:ext>
            </a:extLst>
          </p:cNvPr>
          <p:cNvPicPr>
            <a:picLocks noChangeAspect="1"/>
          </p:cNvPicPr>
          <p:nvPr/>
        </p:nvPicPr>
        <p:blipFill>
          <a:blip r:embed="rId4"/>
          <a:stretch>
            <a:fillRect/>
          </a:stretch>
        </p:blipFill>
        <p:spPr>
          <a:xfrm>
            <a:off x="0" y="1043246"/>
            <a:ext cx="12192000" cy="6064647"/>
          </a:xfrm>
          <a:prstGeom prst="rect">
            <a:avLst/>
          </a:prstGeom>
        </p:spPr>
      </p:pic>
      <p:sp>
        <p:nvSpPr>
          <p:cNvPr id="9" name="文字方塊 8">
            <a:extLst>
              <a:ext uri="{FF2B5EF4-FFF2-40B4-BE49-F238E27FC236}">
                <a16:creationId xmlns:a16="http://schemas.microsoft.com/office/drawing/2014/main" id="{3AA44FD4-8F56-47F3-8D0F-27652D35F4C1}"/>
              </a:ext>
            </a:extLst>
          </p:cNvPr>
          <p:cNvSpPr txBox="1"/>
          <p:nvPr/>
        </p:nvSpPr>
        <p:spPr>
          <a:xfrm>
            <a:off x="7287537" y="4324244"/>
            <a:ext cx="4374037" cy="1652568"/>
          </a:xfrm>
          <a:prstGeom prst="rect">
            <a:avLst/>
          </a:prstGeom>
          <a:noFill/>
        </p:spPr>
        <p:txBody>
          <a:bodyPr wrap="square" rtlCol="0">
            <a:spAutoFit/>
          </a:bodyPr>
          <a:lstStyle/>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接下來把店址</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放到該群的中央</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2023B25B-6F22-4394-BF76-9EA532D0B806}"/>
              </a:ext>
            </a:extLst>
          </p:cNvPr>
          <p:cNvPicPr>
            <a:picLocks noChangeAspect="1"/>
          </p:cNvPicPr>
          <p:nvPr/>
        </p:nvPicPr>
        <p:blipFill>
          <a:blip r:embed="rId5"/>
          <a:stretch>
            <a:fillRect/>
          </a:stretch>
        </p:blipFill>
        <p:spPr>
          <a:xfrm>
            <a:off x="0" y="1074659"/>
            <a:ext cx="12192000" cy="6015318"/>
          </a:xfrm>
          <a:prstGeom prst="rect">
            <a:avLst/>
          </a:prstGeom>
        </p:spPr>
      </p:pic>
      <p:sp>
        <p:nvSpPr>
          <p:cNvPr id="15" name="矩形 14">
            <a:extLst>
              <a:ext uri="{FF2B5EF4-FFF2-40B4-BE49-F238E27FC236}">
                <a16:creationId xmlns:a16="http://schemas.microsoft.com/office/drawing/2014/main" id="{9DA1481A-297A-47ED-B6FB-DCBD19F47751}"/>
              </a:ext>
            </a:extLst>
          </p:cNvPr>
          <p:cNvSpPr/>
          <p:nvPr/>
        </p:nvSpPr>
        <p:spPr>
          <a:xfrm>
            <a:off x="2717444" y="1441512"/>
            <a:ext cx="6757112" cy="830997"/>
          </a:xfrm>
          <a:prstGeom prst="rect">
            <a:avLst/>
          </a:prstGeom>
          <a:solidFill>
            <a:schemeClr val="accent2"/>
          </a:solidFill>
        </p:spPr>
        <p:txBody>
          <a:bodyPr wrap="square">
            <a:spAutoFit/>
          </a:bodyPr>
          <a:lstStyle/>
          <a:p>
            <a:pPr algn="ctr"/>
            <a:r>
              <a:rPr lang="zh-TW" altLang="en-US" sz="4800" dirty="0">
                <a:latin typeface="微軟正黑體" panose="020B0604030504040204" pitchFamily="34" charset="-120"/>
                <a:ea typeface="微軟正黑體" panose="020B0604030504040204" pitchFamily="34" charset="-120"/>
              </a:rPr>
              <a:t>常叫外送餐飲的人分布</a:t>
            </a:r>
            <a:endParaRPr lang="zh-TW" altLang="en-US" sz="4800" dirty="0"/>
          </a:p>
        </p:txBody>
      </p:sp>
    </p:spTree>
    <p:extLst>
      <p:ext uri="{BB962C8B-B14F-4D97-AF65-F5344CB8AC3E}">
        <p14:creationId xmlns:p14="http://schemas.microsoft.com/office/powerpoint/2010/main" val="126727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sz="4400" dirty="0"/>
              <a:t>K-Means Clustering</a:t>
            </a:r>
            <a:endParaRPr lang="en-US" altLang="zh-TW" dirty="0"/>
          </a:p>
        </p:txBody>
      </p:sp>
      <p:pic>
        <p:nvPicPr>
          <p:cNvPr id="2" name="圖片 1">
            <a:extLst>
              <a:ext uri="{FF2B5EF4-FFF2-40B4-BE49-F238E27FC236}">
                <a16:creationId xmlns:a16="http://schemas.microsoft.com/office/drawing/2014/main" id="{494BD40C-5E3B-4154-9F79-6E6D467606F1}"/>
              </a:ext>
            </a:extLst>
          </p:cNvPr>
          <p:cNvPicPr>
            <a:picLocks noChangeAspect="1"/>
          </p:cNvPicPr>
          <p:nvPr/>
        </p:nvPicPr>
        <p:blipFill>
          <a:blip r:embed="rId3"/>
          <a:stretch>
            <a:fillRect/>
          </a:stretch>
        </p:blipFill>
        <p:spPr>
          <a:xfrm>
            <a:off x="0" y="403478"/>
            <a:ext cx="12192000" cy="6051044"/>
          </a:xfrm>
          <a:prstGeom prst="rect">
            <a:avLst/>
          </a:prstGeom>
        </p:spPr>
      </p:pic>
      <p:sp>
        <p:nvSpPr>
          <p:cNvPr id="9" name="文字方塊 8">
            <a:extLst>
              <a:ext uri="{FF2B5EF4-FFF2-40B4-BE49-F238E27FC236}">
                <a16:creationId xmlns:a16="http://schemas.microsoft.com/office/drawing/2014/main" id="{3AA44FD4-8F56-47F3-8D0F-27652D35F4C1}"/>
              </a:ext>
            </a:extLst>
          </p:cNvPr>
          <p:cNvSpPr txBox="1"/>
          <p:nvPr/>
        </p:nvSpPr>
        <p:spPr>
          <a:xfrm>
            <a:off x="4269934" y="5156655"/>
            <a:ext cx="7108219" cy="821572"/>
          </a:xfrm>
          <a:prstGeom prst="rect">
            <a:avLst/>
          </a:prstGeom>
          <a:noFill/>
        </p:spPr>
        <p:txBody>
          <a:bodyPr wrap="square" rtlCol="0">
            <a:spAutoFit/>
          </a:bodyPr>
          <a:lstStyle/>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這時候，距離變了，顏色也要調整</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sp>
        <p:nvSpPr>
          <p:cNvPr id="3" name="橢圓 2">
            <a:extLst>
              <a:ext uri="{FF2B5EF4-FFF2-40B4-BE49-F238E27FC236}">
                <a16:creationId xmlns:a16="http://schemas.microsoft.com/office/drawing/2014/main" id="{954DF790-ADAE-44DC-9493-752734828150}"/>
              </a:ext>
            </a:extLst>
          </p:cNvPr>
          <p:cNvSpPr/>
          <p:nvPr/>
        </p:nvSpPr>
        <p:spPr>
          <a:xfrm>
            <a:off x="6777872" y="2969443"/>
            <a:ext cx="744718" cy="791852"/>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02673764-0F63-486F-B98F-A0C830645256}"/>
              </a:ext>
            </a:extLst>
          </p:cNvPr>
          <p:cNvSpPr/>
          <p:nvPr/>
        </p:nvSpPr>
        <p:spPr>
          <a:xfrm>
            <a:off x="5250730" y="4335083"/>
            <a:ext cx="311084" cy="670550"/>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2ECBC503-38F1-477F-877A-3E8D76594346}"/>
              </a:ext>
            </a:extLst>
          </p:cNvPr>
          <p:cNvPicPr>
            <a:picLocks noChangeAspect="1"/>
          </p:cNvPicPr>
          <p:nvPr/>
        </p:nvPicPr>
        <p:blipFill>
          <a:blip r:embed="rId4"/>
          <a:stretch>
            <a:fillRect/>
          </a:stretch>
        </p:blipFill>
        <p:spPr>
          <a:xfrm>
            <a:off x="0" y="416859"/>
            <a:ext cx="12192000" cy="6024282"/>
          </a:xfrm>
          <a:prstGeom prst="rect">
            <a:avLst/>
          </a:prstGeom>
        </p:spPr>
      </p:pic>
      <p:sp>
        <p:nvSpPr>
          <p:cNvPr id="12" name="文字方塊 11">
            <a:extLst>
              <a:ext uri="{FF2B5EF4-FFF2-40B4-BE49-F238E27FC236}">
                <a16:creationId xmlns:a16="http://schemas.microsoft.com/office/drawing/2014/main" id="{E0206A16-3FB6-4528-A7F3-5F072A61AFBB}"/>
              </a:ext>
            </a:extLst>
          </p:cNvPr>
          <p:cNvSpPr txBox="1"/>
          <p:nvPr/>
        </p:nvSpPr>
        <p:spPr>
          <a:xfrm>
            <a:off x="4535457" y="5091555"/>
            <a:ext cx="7108219" cy="821572"/>
          </a:xfrm>
          <a:prstGeom prst="rect">
            <a:avLst/>
          </a:prstGeom>
          <a:noFill/>
        </p:spPr>
        <p:txBody>
          <a:bodyPr wrap="square" rtlCol="0">
            <a:spAutoFit/>
          </a:bodyPr>
          <a:lstStyle/>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重複將店址移到中央</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cxnSp>
        <p:nvCxnSpPr>
          <p:cNvPr id="15" name="直線單箭頭接點 14">
            <a:extLst>
              <a:ext uri="{FF2B5EF4-FFF2-40B4-BE49-F238E27FC236}">
                <a16:creationId xmlns:a16="http://schemas.microsoft.com/office/drawing/2014/main" id="{FB0473EC-CDEF-4B4C-BC22-8577D9F41A19}"/>
              </a:ext>
            </a:extLst>
          </p:cNvPr>
          <p:cNvCxnSpPr/>
          <p:nvPr/>
        </p:nvCxnSpPr>
        <p:spPr>
          <a:xfrm flipH="1">
            <a:off x="5656082" y="4185501"/>
            <a:ext cx="754145" cy="433633"/>
          </a:xfrm>
          <a:prstGeom prst="straightConnector1">
            <a:avLst/>
          </a:prstGeom>
          <a:ln w="57150">
            <a:solidFill>
              <a:srgbClr val="00B0F0"/>
            </a:solidFill>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32F92EB8-B0B1-4173-87B5-F2E52204ABA9}"/>
              </a:ext>
            </a:extLst>
          </p:cNvPr>
          <p:cNvCxnSpPr>
            <a:cxnSpLocks/>
          </p:cNvCxnSpPr>
          <p:nvPr/>
        </p:nvCxnSpPr>
        <p:spPr>
          <a:xfrm flipH="1">
            <a:off x="3582187" y="3855563"/>
            <a:ext cx="509046" cy="0"/>
          </a:xfrm>
          <a:prstGeom prst="straightConnector1">
            <a:avLst/>
          </a:prstGeom>
          <a:ln w="57150">
            <a:solidFill>
              <a:srgbClr val="FF0000"/>
            </a:solidFill>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29F1C6A7-682C-4B7A-BECA-80087CD92FBF}"/>
              </a:ext>
            </a:extLst>
          </p:cNvPr>
          <p:cNvCxnSpPr>
            <a:cxnSpLocks/>
          </p:cNvCxnSpPr>
          <p:nvPr/>
        </p:nvCxnSpPr>
        <p:spPr>
          <a:xfrm flipH="1" flipV="1">
            <a:off x="7428322" y="3365369"/>
            <a:ext cx="230955" cy="208961"/>
          </a:xfrm>
          <a:prstGeom prst="straightConnector1">
            <a:avLst/>
          </a:prstGeom>
          <a:ln w="57150">
            <a:solidFill>
              <a:srgbClr val="FFC000"/>
            </a:solidFill>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pic>
        <p:nvPicPr>
          <p:cNvPr id="22" name="圖片 21">
            <a:extLst>
              <a:ext uri="{FF2B5EF4-FFF2-40B4-BE49-F238E27FC236}">
                <a16:creationId xmlns:a16="http://schemas.microsoft.com/office/drawing/2014/main" id="{08671DDA-F92F-4426-9D98-E5D14778D7C8}"/>
              </a:ext>
            </a:extLst>
          </p:cNvPr>
          <p:cNvPicPr>
            <a:picLocks noChangeAspect="1"/>
          </p:cNvPicPr>
          <p:nvPr/>
        </p:nvPicPr>
        <p:blipFill>
          <a:blip r:embed="rId5"/>
          <a:stretch>
            <a:fillRect/>
          </a:stretch>
        </p:blipFill>
        <p:spPr>
          <a:xfrm>
            <a:off x="-47134" y="378359"/>
            <a:ext cx="12192000" cy="6006221"/>
          </a:xfrm>
          <a:prstGeom prst="rect">
            <a:avLst/>
          </a:prstGeom>
        </p:spPr>
      </p:pic>
      <p:sp>
        <p:nvSpPr>
          <p:cNvPr id="23" name="文字方塊 22">
            <a:extLst>
              <a:ext uri="{FF2B5EF4-FFF2-40B4-BE49-F238E27FC236}">
                <a16:creationId xmlns:a16="http://schemas.microsoft.com/office/drawing/2014/main" id="{7F989E6B-62BB-4D8E-A74C-0A359197E10E}"/>
              </a:ext>
            </a:extLst>
          </p:cNvPr>
          <p:cNvSpPr txBox="1"/>
          <p:nvPr/>
        </p:nvSpPr>
        <p:spPr>
          <a:xfrm>
            <a:off x="3325681" y="5019014"/>
            <a:ext cx="7108219" cy="821572"/>
          </a:xfrm>
          <a:prstGeom prst="rect">
            <a:avLst/>
          </a:prstGeom>
          <a:noFill/>
        </p:spPr>
        <p:txBody>
          <a:bodyPr wrap="square" rtlCol="0">
            <a:spAutoFit/>
          </a:bodyPr>
          <a:lstStyle/>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這時候，顏色又要調整</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7FCF2D89-3A08-492D-8AED-4BDC0FEA64AB}"/>
              </a:ext>
            </a:extLst>
          </p:cNvPr>
          <p:cNvSpPr txBox="1"/>
          <p:nvPr/>
        </p:nvSpPr>
        <p:spPr>
          <a:xfrm>
            <a:off x="3503221" y="5662124"/>
            <a:ext cx="7108219" cy="821572"/>
          </a:xfrm>
          <a:prstGeom prst="rect">
            <a:avLst/>
          </a:prstGeom>
          <a:noFill/>
        </p:spPr>
        <p:txBody>
          <a:bodyPr wrap="square" rtlCol="0">
            <a:spAutoFit/>
          </a:bodyPr>
          <a:lstStyle/>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然後將店址移到中央</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sp>
        <p:nvSpPr>
          <p:cNvPr id="25" name="橢圓 24">
            <a:extLst>
              <a:ext uri="{FF2B5EF4-FFF2-40B4-BE49-F238E27FC236}">
                <a16:creationId xmlns:a16="http://schemas.microsoft.com/office/drawing/2014/main" id="{D1CD7540-3DC3-48CD-B772-0A068BE3A28B}"/>
              </a:ext>
            </a:extLst>
          </p:cNvPr>
          <p:cNvSpPr/>
          <p:nvPr/>
        </p:nvSpPr>
        <p:spPr>
          <a:xfrm>
            <a:off x="4488323" y="3970256"/>
            <a:ext cx="762407" cy="1035377"/>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a:extLst>
              <a:ext uri="{FF2B5EF4-FFF2-40B4-BE49-F238E27FC236}">
                <a16:creationId xmlns:a16="http://schemas.microsoft.com/office/drawing/2014/main" id="{BD48AB7C-9675-4F33-8B81-D0A353C463AD}"/>
              </a:ext>
            </a:extLst>
          </p:cNvPr>
          <p:cNvPicPr>
            <a:picLocks noChangeAspect="1"/>
          </p:cNvPicPr>
          <p:nvPr/>
        </p:nvPicPr>
        <p:blipFill>
          <a:blip r:embed="rId6"/>
          <a:stretch>
            <a:fillRect/>
          </a:stretch>
        </p:blipFill>
        <p:spPr>
          <a:xfrm>
            <a:off x="-23567" y="430303"/>
            <a:ext cx="12192000" cy="6037600"/>
          </a:xfrm>
          <a:prstGeom prst="rect">
            <a:avLst/>
          </a:prstGeom>
        </p:spPr>
      </p:pic>
      <p:sp>
        <p:nvSpPr>
          <p:cNvPr id="27" name="文字方塊 26">
            <a:extLst>
              <a:ext uri="{FF2B5EF4-FFF2-40B4-BE49-F238E27FC236}">
                <a16:creationId xmlns:a16="http://schemas.microsoft.com/office/drawing/2014/main" id="{34D0A87D-C225-42CB-8201-66ED5121B4BA}"/>
              </a:ext>
            </a:extLst>
          </p:cNvPr>
          <p:cNvSpPr txBox="1"/>
          <p:nvPr/>
        </p:nvSpPr>
        <p:spPr>
          <a:xfrm>
            <a:off x="2656380" y="1960168"/>
            <a:ext cx="7108219" cy="821572"/>
          </a:xfrm>
          <a:prstGeom prst="rect">
            <a:avLst/>
          </a:prstGeom>
          <a:noFill/>
        </p:spPr>
        <p:txBody>
          <a:bodyPr wrap="square" rtlCol="0">
            <a:spAutoFit/>
          </a:bodyPr>
          <a:lstStyle/>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就可以得到分群的結果了！</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413C6A40-09D5-4855-B0C1-566032658E37}"/>
              </a:ext>
            </a:extLst>
          </p:cNvPr>
          <p:cNvSpPr/>
          <p:nvPr/>
        </p:nvSpPr>
        <p:spPr>
          <a:xfrm>
            <a:off x="2654598" y="915810"/>
            <a:ext cx="6757112" cy="830997"/>
          </a:xfrm>
          <a:prstGeom prst="rect">
            <a:avLst/>
          </a:prstGeom>
          <a:solidFill>
            <a:schemeClr val="accent2"/>
          </a:solidFill>
        </p:spPr>
        <p:txBody>
          <a:bodyPr wrap="square">
            <a:spAutoFit/>
          </a:bodyPr>
          <a:lstStyle/>
          <a:p>
            <a:pPr algn="ctr"/>
            <a:r>
              <a:rPr lang="zh-TW" altLang="en-US" sz="4800" dirty="0">
                <a:latin typeface="微軟正黑體" panose="020B0604030504040204" pitchFamily="34" charset="-120"/>
                <a:ea typeface="微軟正黑體" panose="020B0604030504040204" pitchFamily="34" charset="-120"/>
              </a:rPr>
              <a:t>常叫外送餐飲的人分布</a:t>
            </a:r>
            <a:endParaRPr lang="zh-TW" altLang="en-US" sz="4800" dirty="0"/>
          </a:p>
        </p:txBody>
      </p:sp>
    </p:spTree>
    <p:extLst>
      <p:ext uri="{BB962C8B-B14F-4D97-AF65-F5344CB8AC3E}">
        <p14:creationId xmlns:p14="http://schemas.microsoft.com/office/powerpoint/2010/main" val="30731922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3" grpId="0"/>
      <p:bldP spid="24" grpId="0"/>
      <p:bldP spid="25" grpId="0" animBg="1"/>
      <p:bldP spid="2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9536325" cy="3329581"/>
          </a:xfrm>
        </p:spPr>
        <p:txBody>
          <a:bodyPr rtlCol="0">
            <a:noAutofit/>
          </a:bodyPr>
          <a:lstStyle/>
          <a:p>
            <a:r>
              <a:rPr lang="zh-TW" altLang="en-US" sz="6000" dirty="0">
                <a:latin typeface="微軟正黑體" panose="020B0604030504040204" pitchFamily="34" charset="-120"/>
                <a:ea typeface="微軟正黑體" panose="020B0604030504040204" pitchFamily="34" charset="-120"/>
              </a:rPr>
              <a:t>訓練與測試</a:t>
            </a:r>
            <a:br>
              <a:rPr lang="en-US" altLang="zh-TW" sz="6000" dirty="0">
                <a:latin typeface="微軟正黑體" panose="020B0604030504040204" pitchFamily="34" charset="-120"/>
                <a:ea typeface="微軟正黑體" panose="020B0604030504040204" pitchFamily="34" charset="-120"/>
              </a:rPr>
            </a:br>
            <a:r>
              <a:rPr lang="en-US" altLang="zh-TW" sz="6000" dirty="0">
                <a:latin typeface="微軟正黑體" panose="020B0604030504040204" pitchFamily="34" charset="-120"/>
                <a:ea typeface="微軟正黑體" panose="020B0604030504040204" pitchFamily="34" charset="-120"/>
              </a:rPr>
              <a:t>Training</a:t>
            </a: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&amp;</a:t>
            </a: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Testing</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268399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933469" y="1112160"/>
            <a:ext cx="10426965" cy="1815882"/>
          </a:xfrm>
          <a:prstGeom prst="rect">
            <a:avLst/>
          </a:prstGeom>
          <a:noFill/>
        </p:spPr>
        <p:txBody>
          <a:bodyPr wrap="square" rtlCol="0">
            <a:spAutoFit/>
          </a:bodyPr>
          <a:lstStyle/>
          <a:p>
            <a:r>
              <a:rPr lang="zh-TW" altLang="zh-TW" sz="2800" dirty="0">
                <a:latin typeface="微軟正黑體" panose="020B0604030504040204" pitchFamily="34" charset="-120"/>
                <a:ea typeface="微軟正黑體" panose="020B0604030504040204" pitchFamily="34" charset="-120"/>
              </a:rPr>
              <a:t>一些名詞：</a:t>
            </a:r>
          </a:p>
          <a:p>
            <a:pPr marL="457200" indent="-457200">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首先，原始的這些紅點，我們稱之為</a:t>
            </a:r>
            <a:r>
              <a:rPr lang="en-US" altLang="zh-TW" sz="2800" dirty="0">
                <a:latin typeface="微軟正黑體" panose="020B0604030504040204" pitchFamily="34" charset="-120"/>
                <a:ea typeface="微軟正黑體" panose="020B0604030504040204" pitchFamily="34" charset="-120"/>
              </a:rPr>
              <a:t> </a:t>
            </a:r>
            <a:r>
              <a:rPr lang="en-US" altLang="zh-TW" sz="28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Training Data</a:t>
            </a: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這條黑色虛線是去 </a:t>
            </a:r>
            <a:r>
              <a:rPr lang="en-US" altLang="zh-TW" sz="2800" dirty="0">
                <a:solidFill>
                  <a:srgbClr val="FF0000"/>
                </a:solidFill>
                <a:latin typeface="微軟正黑體" panose="020B0604030504040204" pitchFamily="34" charset="-120"/>
                <a:ea typeface="微軟正黑體" panose="020B0604030504040204" pitchFamily="34" charset="-120"/>
              </a:rPr>
              <a:t>fit</a:t>
            </a:r>
            <a:r>
              <a:rPr lang="zh-TW" altLang="en-US" sz="2800" dirty="0">
                <a:latin typeface="微軟正黑體" panose="020B0604030504040204" pitchFamily="34" charset="-120"/>
                <a:ea typeface="微軟正黑體" panose="020B0604030504040204" pitchFamily="34" charset="-120"/>
              </a:rPr>
              <a:t> 這些 </a:t>
            </a:r>
            <a:r>
              <a:rPr lang="en-US" altLang="zh-TW" sz="2800" dirty="0">
                <a:latin typeface="微軟正黑體" panose="020B0604030504040204" pitchFamily="34" charset="-120"/>
                <a:ea typeface="微軟正黑體" panose="020B0604030504040204" pitchFamily="34" charset="-120"/>
              </a:rPr>
              <a:t>Training Data </a:t>
            </a: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我們可以找出最佳的一條直線，具有最好的 </a:t>
            </a:r>
            <a:r>
              <a:rPr lang="en-US" altLang="zh-TW" sz="2800" dirty="0">
                <a:solidFill>
                  <a:srgbClr val="FF0000"/>
                </a:solidFill>
                <a:latin typeface="微軟正黑體" panose="020B0604030504040204" pitchFamily="34" charset="-120"/>
                <a:ea typeface="微軟正黑體" panose="020B0604030504040204" pitchFamily="34" charset="-120"/>
              </a:rPr>
              <a:t>fit</a:t>
            </a:r>
            <a:r>
              <a:rPr lang="zh-TW" altLang="en-US" sz="2800" dirty="0">
                <a:latin typeface="微軟正黑體" panose="020B0604030504040204" pitchFamily="34" charset="-120"/>
                <a:ea typeface="微軟正黑體" panose="020B0604030504040204" pitchFamily="34" charset="-120"/>
              </a:rPr>
              <a:t> 值</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訓練與測試  </a:t>
            </a:r>
            <a:r>
              <a:rPr lang="en-US" altLang="zh-TW" sz="4400" dirty="0"/>
              <a:t>Training &amp; Testing</a:t>
            </a:r>
            <a:endParaRPr lang="en-US" altLang="zh-TW" dirty="0"/>
          </a:p>
        </p:txBody>
      </p:sp>
      <p:pic>
        <p:nvPicPr>
          <p:cNvPr id="8" name="圖片 7">
            <a:extLst>
              <a:ext uri="{FF2B5EF4-FFF2-40B4-BE49-F238E27FC236}">
                <a16:creationId xmlns:a16="http://schemas.microsoft.com/office/drawing/2014/main" id="{72886775-3C78-4FA5-81C4-3DE3D94D0B60}"/>
              </a:ext>
            </a:extLst>
          </p:cNvPr>
          <p:cNvPicPr/>
          <p:nvPr/>
        </p:nvPicPr>
        <p:blipFill>
          <a:blip r:embed="rId3"/>
          <a:stretch>
            <a:fillRect/>
          </a:stretch>
        </p:blipFill>
        <p:spPr>
          <a:xfrm>
            <a:off x="2310764" y="3051154"/>
            <a:ext cx="7686675" cy="30524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矩形 5">
            <a:extLst>
              <a:ext uri="{FF2B5EF4-FFF2-40B4-BE49-F238E27FC236}">
                <a16:creationId xmlns:a16="http://schemas.microsoft.com/office/drawing/2014/main" id="{32D14931-1C98-4F87-B965-26F791437AD9}"/>
              </a:ext>
            </a:extLst>
          </p:cNvPr>
          <p:cNvSpPr/>
          <p:nvPr/>
        </p:nvSpPr>
        <p:spPr>
          <a:xfrm>
            <a:off x="6180062" y="4161888"/>
            <a:ext cx="3817378" cy="707886"/>
          </a:xfrm>
          <a:prstGeom prst="rect">
            <a:avLst/>
          </a:prstGeom>
          <a:solidFill>
            <a:schemeClr val="tx1"/>
          </a:solidFill>
        </p:spPr>
        <p:txBody>
          <a:bodyPr wrap="square">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在機器學習領域中，我們將這些原始的紅點稱為 </a:t>
            </a:r>
            <a:r>
              <a:rPr lang="en-US" altLang="zh-TW" sz="2000" dirty="0">
                <a:solidFill>
                  <a:srgbClr val="FF0000"/>
                </a:solidFill>
                <a:latin typeface="微軟正黑體" panose="020B0604030504040204" pitchFamily="34" charset="-120"/>
                <a:ea typeface="微軟正黑體" panose="020B0604030504040204" pitchFamily="34" charset="-120"/>
              </a:rPr>
              <a:t>Training Data</a:t>
            </a:r>
            <a:endParaRPr lang="zh-TW" altLang="en-US" sz="2000" dirty="0">
              <a:solidFill>
                <a:srgbClr val="FF0000"/>
              </a:solidFill>
            </a:endParaRPr>
          </a:p>
        </p:txBody>
      </p:sp>
    </p:spTree>
    <p:extLst>
      <p:ext uri="{BB962C8B-B14F-4D97-AF65-F5344CB8AC3E}">
        <p14:creationId xmlns:p14="http://schemas.microsoft.com/office/powerpoint/2010/main" val="8466450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586350" y="1288621"/>
            <a:ext cx="11338173" cy="954107"/>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我們又找了一條綠色的</a:t>
            </a:r>
            <a:r>
              <a:rPr lang="zh-TW" altLang="en-US" sz="2800" dirty="0">
                <a:solidFill>
                  <a:srgbClr val="92D050"/>
                </a:solidFill>
                <a:latin typeface="微軟正黑體" panose="020B0604030504040204" pitchFamily="34" charset="-120"/>
                <a:ea typeface="微軟正黑體" panose="020B0604030504040204" pitchFamily="34" charset="-120"/>
              </a:rPr>
              <a:t>曲線</a:t>
            </a:r>
            <a:r>
              <a:rPr lang="zh-TW" altLang="en-US" sz="2800" dirty="0">
                <a:latin typeface="微軟正黑體" panose="020B0604030504040204" pitchFamily="34" charset="-120"/>
                <a:ea typeface="微軟正黑體" panose="020B0604030504040204" pitchFamily="34" charset="-120"/>
              </a:rPr>
              <a:t>，要看看</a:t>
            </a:r>
            <a:r>
              <a:rPr lang="zh-TW" altLang="zh-TW" sz="2800" dirty="0">
                <a:latin typeface="微軟正黑體" panose="020B0604030504040204" pitchFamily="34" charset="-120"/>
                <a:ea typeface="微軟正黑體" panose="020B0604030504040204" pitchFamily="34" charset="-120"/>
              </a:rPr>
              <a:t>這條</a:t>
            </a:r>
            <a:r>
              <a:rPr lang="zh-TW" altLang="en-US" sz="2800" dirty="0">
                <a:solidFill>
                  <a:srgbClr val="92D050"/>
                </a:solidFill>
                <a:latin typeface="微軟正黑體" panose="020B0604030504040204" pitchFamily="34" charset="-120"/>
                <a:ea typeface="微軟正黑體" panose="020B0604030504040204" pitchFamily="34" charset="-120"/>
              </a:rPr>
              <a:t>曲</a:t>
            </a:r>
            <a:r>
              <a:rPr lang="zh-TW" altLang="zh-TW" sz="2800" dirty="0">
                <a:solidFill>
                  <a:srgbClr val="92D050"/>
                </a:solidFill>
                <a:latin typeface="微軟正黑體" panose="020B0604030504040204" pitchFamily="34" charset="-120"/>
                <a:ea typeface="微軟正黑體" panose="020B0604030504040204" pitchFamily="34" charset="-120"/>
              </a:rPr>
              <a:t>線</a:t>
            </a:r>
            <a:r>
              <a:rPr lang="zh-TW" altLang="zh-TW" sz="2800" dirty="0">
                <a:latin typeface="微軟正黑體" panose="020B0604030504040204" pitchFamily="34" charset="-120"/>
                <a:ea typeface="微軟正黑體" panose="020B0604030504040204" pitchFamily="34" charset="-120"/>
              </a:rPr>
              <a:t>是否有更好的預測效果。</a:t>
            </a: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於是我們</a:t>
            </a:r>
            <a:r>
              <a:rPr lang="zh-TW" altLang="zh-TW" sz="2800" dirty="0">
                <a:latin typeface="微軟正黑體" panose="020B0604030504040204" pitchFamily="34" charset="-120"/>
                <a:ea typeface="微軟正黑體" panose="020B0604030504040204" pitchFamily="34" charset="-120"/>
              </a:rPr>
              <a:t>找</a:t>
            </a:r>
            <a:r>
              <a:rPr lang="zh-TW" altLang="zh-TW" sz="2800" dirty="0">
                <a:solidFill>
                  <a:srgbClr val="00B0F0"/>
                </a:solidFill>
                <a:latin typeface="微軟正黑體" panose="020B0604030504040204" pitchFamily="34" charset="-120"/>
                <a:ea typeface="微軟正黑體" panose="020B0604030504040204" pitchFamily="34" charset="-120"/>
              </a:rPr>
              <a:t>資料</a:t>
            </a:r>
            <a:r>
              <a:rPr lang="zh-TW" altLang="zh-TW" sz="2800" dirty="0">
                <a:latin typeface="微軟正黑體" panose="020B0604030504040204" pitchFamily="34" charset="-120"/>
                <a:ea typeface="微軟正黑體" panose="020B0604030504040204" pitchFamily="34" charset="-120"/>
              </a:rPr>
              <a:t>來驗證，例如這些藍的點我們稱之為</a:t>
            </a:r>
            <a:r>
              <a:rPr lang="en-US" altLang="zh-TW" sz="2800" dirty="0">
                <a:latin typeface="微軟正黑體" panose="020B0604030504040204" pitchFamily="34" charset="-120"/>
                <a:ea typeface="微軟正黑體" panose="020B0604030504040204" pitchFamily="34" charset="-120"/>
              </a:rPr>
              <a:t> </a:t>
            </a:r>
            <a:r>
              <a:rPr lang="en-US" altLang="zh-TW" sz="2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Testing Data</a:t>
            </a:r>
            <a:endParaRPr lang="zh-TW" altLang="zh-TW" sz="2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訓練與測試  </a:t>
            </a:r>
            <a:r>
              <a:rPr lang="en-US" altLang="zh-TW" sz="4400" dirty="0"/>
              <a:t>Training &amp; Testing</a:t>
            </a:r>
            <a:endParaRPr lang="en-US" altLang="zh-TW" dirty="0"/>
          </a:p>
        </p:txBody>
      </p:sp>
      <p:grpSp>
        <p:nvGrpSpPr>
          <p:cNvPr id="2" name="群組 1">
            <a:extLst>
              <a:ext uri="{FF2B5EF4-FFF2-40B4-BE49-F238E27FC236}">
                <a16:creationId xmlns:a16="http://schemas.microsoft.com/office/drawing/2014/main" id="{04F6704F-621E-410B-8B47-2F392A096892}"/>
              </a:ext>
            </a:extLst>
          </p:cNvPr>
          <p:cNvGrpSpPr/>
          <p:nvPr/>
        </p:nvGrpSpPr>
        <p:grpSpPr>
          <a:xfrm>
            <a:off x="2314807" y="2242728"/>
            <a:ext cx="7881257" cy="3844001"/>
            <a:chOff x="2314807" y="2242728"/>
            <a:chExt cx="7881257" cy="3844001"/>
          </a:xfrm>
        </p:grpSpPr>
        <p:pic>
          <p:nvPicPr>
            <p:cNvPr id="7" name="圖片 6">
              <a:extLst>
                <a:ext uri="{FF2B5EF4-FFF2-40B4-BE49-F238E27FC236}">
                  <a16:creationId xmlns:a16="http://schemas.microsoft.com/office/drawing/2014/main" id="{BCFC063F-D90B-42BA-8210-870953CBC181}"/>
                </a:ext>
              </a:extLst>
            </p:cNvPr>
            <p:cNvPicPr/>
            <p:nvPr/>
          </p:nvPicPr>
          <p:blipFill>
            <a:blip r:embed="rId3"/>
            <a:stretch>
              <a:fillRect/>
            </a:stretch>
          </p:blipFill>
          <p:spPr>
            <a:xfrm>
              <a:off x="2314807" y="2242728"/>
              <a:ext cx="7881257" cy="3844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矩形 5">
              <a:extLst>
                <a:ext uri="{FF2B5EF4-FFF2-40B4-BE49-F238E27FC236}">
                  <a16:creationId xmlns:a16="http://schemas.microsoft.com/office/drawing/2014/main" id="{52EBB8C6-35A5-4506-9F2F-F5D8B6AC25C1}"/>
                </a:ext>
              </a:extLst>
            </p:cNvPr>
            <p:cNvSpPr/>
            <p:nvPr/>
          </p:nvSpPr>
          <p:spPr>
            <a:xfrm>
              <a:off x="7045384" y="3429000"/>
              <a:ext cx="3011670" cy="1015663"/>
            </a:xfrm>
            <a:prstGeom prst="rect">
              <a:avLst/>
            </a:prstGeom>
            <a:solidFill>
              <a:schemeClr val="tx1"/>
            </a:solidFill>
          </p:spPr>
          <p:txBody>
            <a:bodyPr wrap="square">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我們用其他的資料來驗證，這些藍色的點稱為 </a:t>
              </a:r>
              <a:r>
                <a:rPr lang="en-US" altLang="zh-TW" sz="2000" dirty="0">
                  <a:solidFill>
                    <a:srgbClr val="00B0F0"/>
                  </a:solidFill>
                  <a:latin typeface="微軟正黑體" panose="020B0604030504040204" pitchFamily="34" charset="-120"/>
                  <a:ea typeface="微軟正黑體" panose="020B0604030504040204" pitchFamily="34" charset="-120"/>
                </a:rPr>
                <a:t>Testing Data</a:t>
              </a:r>
              <a:endParaRPr lang="zh-TW" altLang="en-US" sz="2000" dirty="0">
                <a:solidFill>
                  <a:srgbClr val="00B0F0"/>
                </a:solidFill>
              </a:endParaRPr>
            </a:p>
          </p:txBody>
        </p:sp>
      </p:grpSp>
      <p:sp>
        <p:nvSpPr>
          <p:cNvPr id="8" name="文字方塊 7">
            <a:extLst>
              <a:ext uri="{FF2B5EF4-FFF2-40B4-BE49-F238E27FC236}">
                <a16:creationId xmlns:a16="http://schemas.microsoft.com/office/drawing/2014/main" id="{FD3DC627-7BAC-4B92-B4DE-5560D49B6221}"/>
              </a:ext>
            </a:extLst>
          </p:cNvPr>
          <p:cNvSpPr txBox="1"/>
          <p:nvPr/>
        </p:nvSpPr>
        <p:spPr>
          <a:xfrm>
            <a:off x="1020304" y="6200219"/>
            <a:ext cx="10904219" cy="523220"/>
          </a:xfrm>
          <a:prstGeom prst="rect">
            <a:avLst/>
          </a:prstGeom>
          <a:solidFill>
            <a:schemeClr val="tx1"/>
          </a:solidFill>
        </p:spPr>
        <p:txBody>
          <a:bodyPr wrap="square" rtlCol="0">
            <a:spAutoFit/>
          </a:bodyPr>
          <a:lstStyle/>
          <a:p>
            <a:pPr algn="ctr"/>
            <a:r>
              <a:rPr lang="zh-TW" altLang="zh-TW" sz="2800" dirty="0">
                <a:solidFill>
                  <a:srgbClr val="FF0000"/>
                </a:solidFill>
                <a:latin typeface="微軟正黑體" panose="020B0604030504040204" pitchFamily="34" charset="-120"/>
                <a:ea typeface="微軟正黑體" panose="020B0604030504040204" pitchFamily="34" charset="-120"/>
              </a:rPr>
              <a:t>要記得，機器學習是要能找出</a:t>
            </a:r>
            <a:r>
              <a:rPr lang="zh-TW" altLang="en-US" sz="2800" dirty="0">
                <a:solidFill>
                  <a:srgbClr val="FF0000"/>
                </a:solidFill>
                <a:latin typeface="微軟正黑體" panose="020B0604030504040204" pitchFamily="34" charset="-120"/>
                <a:ea typeface="微軟正黑體" panose="020B0604030504040204" pitchFamily="34" charset="-120"/>
              </a:rPr>
              <a:t>最</a:t>
            </a:r>
            <a:r>
              <a:rPr lang="zh-TW" altLang="zh-TW" sz="2800" dirty="0">
                <a:solidFill>
                  <a:srgbClr val="FF0000"/>
                </a:solidFill>
                <a:latin typeface="微軟正黑體" panose="020B0604030504040204" pitchFamily="34" charset="-120"/>
                <a:ea typeface="微軟正黑體" panose="020B0604030504040204" pitchFamily="34" charset="-120"/>
              </a:rPr>
              <a:t>好的預測值，而不是最好的</a:t>
            </a:r>
            <a:r>
              <a:rPr lang="en-US" altLang="zh-TW" sz="2800" dirty="0">
                <a:solidFill>
                  <a:srgbClr val="FF0000"/>
                </a:solidFill>
                <a:latin typeface="微軟正黑體" panose="020B0604030504040204" pitchFamily="34" charset="-120"/>
                <a:ea typeface="微軟正黑體" panose="020B0604030504040204" pitchFamily="34" charset="-120"/>
              </a:rPr>
              <a:t>fit</a:t>
            </a:r>
            <a:r>
              <a:rPr lang="zh-TW" altLang="zh-TW" sz="2800" dirty="0">
                <a:solidFill>
                  <a:srgbClr val="FF0000"/>
                </a:solidFill>
                <a:latin typeface="微軟正黑體" panose="020B0604030504040204" pitchFamily="34" charset="-120"/>
                <a:ea typeface="微軟正黑體" panose="020B0604030504040204" pitchFamily="34" charset="-120"/>
              </a:rPr>
              <a:t>值</a:t>
            </a:r>
            <a:endParaRPr lang="en-US" altLang="zh-TW" sz="28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011839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029740" y="1422455"/>
            <a:ext cx="10477499" cy="1305870"/>
          </a:xfrm>
          <a:prstGeom prst="rect">
            <a:avLst/>
          </a:prstGeom>
          <a:noFill/>
        </p:spPr>
        <p:txBody>
          <a:bodyPr wrap="square" rtlCol="0">
            <a:spAutoFit/>
          </a:bodyPr>
          <a:lstStyle/>
          <a:p>
            <a:pPr>
              <a:lnSpc>
                <a:spcPct val="150000"/>
              </a:lnSpc>
            </a:pPr>
            <a:r>
              <a:rPr lang="zh-TW" altLang="zh-TW" sz="2800" dirty="0">
                <a:latin typeface="微軟正黑體" panose="020B0604030504040204" pitchFamily="34" charset="-120"/>
                <a:ea typeface="微軟正黑體" panose="020B0604030504040204" pitchFamily="34" charset="-120"/>
              </a:rPr>
              <a:t>用這些</a:t>
            </a:r>
            <a:r>
              <a:rPr lang="en-US" altLang="zh-TW" sz="2800" dirty="0">
                <a:latin typeface="微軟正黑體" panose="020B0604030504040204" pitchFamily="34" charset="-120"/>
                <a:ea typeface="微軟正黑體" panose="020B0604030504040204" pitchFamily="34" charset="-120"/>
              </a:rPr>
              <a:t>Testing Data</a:t>
            </a:r>
            <a:r>
              <a:rPr lang="zh-TW" altLang="zh-TW" sz="2800" dirty="0">
                <a:latin typeface="微軟正黑體" panose="020B0604030504040204" pitchFamily="34" charset="-120"/>
                <a:ea typeface="微軟正黑體" panose="020B0604030504040204" pitchFamily="34" charset="-120"/>
              </a:rPr>
              <a:t>來計算黑線與綠線的預測效果</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先看</a:t>
            </a:r>
            <a:r>
              <a:rPr lang="zh-TW" altLang="zh-TW" sz="2800" dirty="0">
                <a:latin typeface="微軟正黑體" panose="020B0604030504040204" pitchFamily="34" charset="-120"/>
                <a:ea typeface="微軟正黑體" panose="020B0604030504040204" pitchFamily="34" charset="-120"/>
              </a:rPr>
              <a:t>黑線，記錄下</a:t>
            </a:r>
            <a:r>
              <a:rPr lang="zh-TW" altLang="en-US" sz="2800" dirty="0">
                <a:latin typeface="微軟正黑體" panose="020B0604030504040204" pitchFamily="34" charset="-120"/>
                <a:ea typeface="微軟正黑體" panose="020B0604030504040204" pitchFamily="34" charset="-120"/>
              </a:rPr>
              <a:t>所有 </a:t>
            </a:r>
            <a:r>
              <a:rPr lang="en-US" altLang="zh-TW" sz="2800" dirty="0">
                <a:latin typeface="微軟正黑體" panose="020B0604030504040204" pitchFamily="34" charset="-120"/>
                <a:ea typeface="微軟正黑體" panose="020B0604030504040204" pitchFamily="34" charset="-120"/>
              </a:rPr>
              <a:t>Testing Data</a:t>
            </a:r>
            <a:r>
              <a:rPr lang="zh-TW" altLang="en-US" sz="2800" dirty="0">
                <a:latin typeface="微軟正黑體" panose="020B0604030504040204" pitchFamily="34" charset="-120"/>
                <a:ea typeface="微軟正黑體" panose="020B0604030504040204" pitchFamily="34" charset="-120"/>
              </a:rPr>
              <a:t> 的</a:t>
            </a:r>
            <a:r>
              <a:rPr lang="zh-TW" altLang="zh-TW" sz="2800" dirty="0">
                <a:latin typeface="微軟正黑體" panose="020B0604030504040204" pitchFamily="34" charset="-120"/>
                <a:ea typeface="微軟正黑體" panose="020B0604030504040204" pitchFamily="34" charset="-120"/>
              </a:rPr>
              <a:t>實際值與預測值的</a:t>
            </a:r>
            <a:r>
              <a:rPr lang="zh-TW" altLang="en-US" sz="2800" dirty="0">
                <a:latin typeface="微軟正黑體" panose="020B0604030504040204" pitchFamily="34" charset="-120"/>
                <a:ea typeface="微軟正黑體" panose="020B0604030504040204" pitchFamily="34" charset="-120"/>
              </a:rPr>
              <a:t>誤</a:t>
            </a:r>
            <a:r>
              <a:rPr lang="zh-TW" altLang="zh-TW" sz="2800" dirty="0">
                <a:latin typeface="微軟正黑體" panose="020B0604030504040204" pitchFamily="34" charset="-120"/>
                <a:ea typeface="微軟正黑體" panose="020B0604030504040204" pitchFamily="34" charset="-120"/>
              </a:rPr>
              <a:t>差</a:t>
            </a:r>
            <a:endParaRPr lang="zh-TW" altLang="en-US" sz="80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訓練與測試  </a:t>
            </a:r>
            <a:r>
              <a:rPr lang="en-US" altLang="zh-TW" sz="4400" dirty="0"/>
              <a:t>Training &amp; Testing</a:t>
            </a:r>
            <a:endParaRPr lang="en-US" altLang="zh-TW" dirty="0"/>
          </a:p>
        </p:txBody>
      </p:sp>
      <p:grpSp>
        <p:nvGrpSpPr>
          <p:cNvPr id="25" name="群組 24">
            <a:extLst>
              <a:ext uri="{FF2B5EF4-FFF2-40B4-BE49-F238E27FC236}">
                <a16:creationId xmlns:a16="http://schemas.microsoft.com/office/drawing/2014/main" id="{B42D5D61-E5BA-40B4-94ED-320CAA690DC1}"/>
              </a:ext>
            </a:extLst>
          </p:cNvPr>
          <p:cNvGrpSpPr/>
          <p:nvPr/>
        </p:nvGrpSpPr>
        <p:grpSpPr>
          <a:xfrm>
            <a:off x="137161" y="3645051"/>
            <a:ext cx="2735579" cy="2450947"/>
            <a:chOff x="137161" y="3645051"/>
            <a:chExt cx="2735579" cy="2450947"/>
          </a:xfrm>
        </p:grpSpPr>
        <p:pic>
          <p:nvPicPr>
            <p:cNvPr id="6" name="圖片 5">
              <a:extLst>
                <a:ext uri="{FF2B5EF4-FFF2-40B4-BE49-F238E27FC236}">
                  <a16:creationId xmlns:a16="http://schemas.microsoft.com/office/drawing/2014/main" id="{00D8E117-754E-42CD-8E87-CF2A8EB1177B}"/>
                </a:ext>
              </a:extLst>
            </p:cNvPr>
            <p:cNvPicPr/>
            <p:nvPr/>
          </p:nvPicPr>
          <p:blipFill rotWithShape="1">
            <a:blip r:embed="rId3"/>
            <a:srcRect t="11292" r="5673"/>
            <a:stretch/>
          </p:blipFill>
          <p:spPr bwMode="auto">
            <a:xfrm>
              <a:off x="137161" y="3645051"/>
              <a:ext cx="2735579" cy="2450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17" name="矩形 16">
              <a:extLst>
                <a:ext uri="{FF2B5EF4-FFF2-40B4-BE49-F238E27FC236}">
                  <a16:creationId xmlns:a16="http://schemas.microsoft.com/office/drawing/2014/main" id="{A652A6F3-5A59-4CB8-9550-62264FB44322}"/>
                </a:ext>
              </a:extLst>
            </p:cNvPr>
            <p:cNvSpPr/>
            <p:nvPr/>
          </p:nvSpPr>
          <p:spPr>
            <a:xfrm>
              <a:off x="1029740" y="5741614"/>
              <a:ext cx="1344304" cy="327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食量大小</a:t>
              </a:r>
            </a:p>
          </p:txBody>
        </p:sp>
        <p:sp>
          <p:nvSpPr>
            <p:cNvPr id="19" name="矩形 18">
              <a:extLst>
                <a:ext uri="{FF2B5EF4-FFF2-40B4-BE49-F238E27FC236}">
                  <a16:creationId xmlns:a16="http://schemas.microsoft.com/office/drawing/2014/main" id="{C9312B29-D5FC-4FBA-8291-B33B3047784A}"/>
                </a:ext>
              </a:extLst>
            </p:cNvPr>
            <p:cNvSpPr/>
            <p:nvPr/>
          </p:nvSpPr>
          <p:spPr>
            <a:xfrm>
              <a:off x="191569" y="4241432"/>
              <a:ext cx="643195" cy="6482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跑步</a:t>
              </a:r>
              <a:endParaRPr lang="en-US" altLang="zh-TW" dirty="0">
                <a:solidFill>
                  <a:srgbClr val="FF0000"/>
                </a:solidFill>
              </a:endParaRPr>
            </a:p>
            <a:p>
              <a:pPr algn="ctr"/>
              <a:r>
                <a:rPr lang="zh-TW" altLang="en-US" dirty="0">
                  <a:solidFill>
                    <a:srgbClr val="FF0000"/>
                  </a:solidFill>
                </a:rPr>
                <a:t>速度</a:t>
              </a:r>
            </a:p>
          </p:txBody>
        </p:sp>
      </p:grpSp>
      <p:grpSp>
        <p:nvGrpSpPr>
          <p:cNvPr id="2" name="群組 1">
            <a:extLst>
              <a:ext uri="{FF2B5EF4-FFF2-40B4-BE49-F238E27FC236}">
                <a16:creationId xmlns:a16="http://schemas.microsoft.com/office/drawing/2014/main" id="{4115D962-D1DE-4BE4-81C0-F28F97413756}"/>
              </a:ext>
            </a:extLst>
          </p:cNvPr>
          <p:cNvGrpSpPr/>
          <p:nvPr/>
        </p:nvGrpSpPr>
        <p:grpSpPr>
          <a:xfrm>
            <a:off x="3078480" y="3645052"/>
            <a:ext cx="4328159" cy="2450946"/>
            <a:chOff x="3078480" y="3645052"/>
            <a:chExt cx="4328159" cy="2450946"/>
          </a:xfrm>
        </p:grpSpPr>
        <p:pic>
          <p:nvPicPr>
            <p:cNvPr id="7" name="圖片 6">
              <a:extLst>
                <a:ext uri="{FF2B5EF4-FFF2-40B4-BE49-F238E27FC236}">
                  <a16:creationId xmlns:a16="http://schemas.microsoft.com/office/drawing/2014/main" id="{FBB2459D-7B68-4D0F-A8E5-7FE74B503DEB}"/>
                </a:ext>
              </a:extLst>
            </p:cNvPr>
            <p:cNvPicPr/>
            <p:nvPr/>
          </p:nvPicPr>
          <p:blipFill>
            <a:blip r:embed="rId4"/>
            <a:stretch>
              <a:fillRect/>
            </a:stretch>
          </p:blipFill>
          <p:spPr>
            <a:xfrm>
              <a:off x="3078480" y="3645052"/>
              <a:ext cx="4328159" cy="24509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矩形 17">
              <a:extLst>
                <a:ext uri="{FF2B5EF4-FFF2-40B4-BE49-F238E27FC236}">
                  <a16:creationId xmlns:a16="http://schemas.microsoft.com/office/drawing/2014/main" id="{E696F2BC-B84B-4DA8-B4BB-A02DD9617E7E}"/>
                </a:ext>
              </a:extLst>
            </p:cNvPr>
            <p:cNvSpPr/>
            <p:nvPr/>
          </p:nvSpPr>
          <p:spPr>
            <a:xfrm>
              <a:off x="3658800" y="5664646"/>
              <a:ext cx="1344304" cy="327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食量大小</a:t>
              </a:r>
            </a:p>
          </p:txBody>
        </p:sp>
        <p:sp>
          <p:nvSpPr>
            <p:cNvPr id="20" name="矩形 19">
              <a:extLst>
                <a:ext uri="{FF2B5EF4-FFF2-40B4-BE49-F238E27FC236}">
                  <a16:creationId xmlns:a16="http://schemas.microsoft.com/office/drawing/2014/main" id="{0CA1450C-56FF-4D3A-84E8-F80284E46BBC}"/>
                </a:ext>
              </a:extLst>
            </p:cNvPr>
            <p:cNvSpPr/>
            <p:nvPr/>
          </p:nvSpPr>
          <p:spPr>
            <a:xfrm>
              <a:off x="3078480" y="4079553"/>
              <a:ext cx="476185" cy="1099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rgbClr val="FF0000"/>
                  </a:solidFill>
                </a:rPr>
                <a:t>跑步</a:t>
              </a:r>
              <a:endParaRPr lang="en-US" altLang="zh-TW" sz="1600" dirty="0">
                <a:solidFill>
                  <a:srgbClr val="FF0000"/>
                </a:solidFill>
              </a:endParaRPr>
            </a:p>
            <a:p>
              <a:pPr algn="ctr"/>
              <a:r>
                <a:rPr lang="zh-TW" altLang="en-US" sz="1600" dirty="0">
                  <a:solidFill>
                    <a:srgbClr val="FF0000"/>
                  </a:solidFill>
                </a:rPr>
                <a:t>速度</a:t>
              </a:r>
            </a:p>
          </p:txBody>
        </p:sp>
        <p:sp>
          <p:nvSpPr>
            <p:cNvPr id="23" name="矩形 22">
              <a:extLst>
                <a:ext uri="{FF2B5EF4-FFF2-40B4-BE49-F238E27FC236}">
                  <a16:creationId xmlns:a16="http://schemas.microsoft.com/office/drawing/2014/main" id="{90A5A94D-0850-42B0-B63F-153E56386964}"/>
                </a:ext>
              </a:extLst>
            </p:cNvPr>
            <p:cNvSpPr/>
            <p:nvPr/>
          </p:nvSpPr>
          <p:spPr>
            <a:xfrm>
              <a:off x="5346060" y="3963987"/>
              <a:ext cx="1844857" cy="8091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latin typeface="微軟正黑體" panose="020B0604030504040204" pitchFamily="34" charset="-120"/>
                  <a:ea typeface="微軟正黑體" panose="020B0604030504040204" pitchFamily="34" charset="-120"/>
                </a:rPr>
                <a:t>計算第一個</a:t>
              </a:r>
              <a:r>
                <a:rPr lang="zh-TW" altLang="en-US" dirty="0">
                  <a:solidFill>
                    <a:srgbClr val="00B0F0"/>
                  </a:solidFill>
                  <a:latin typeface="微軟正黑體" panose="020B0604030504040204" pitchFamily="34" charset="-120"/>
                  <a:ea typeface="微軟正黑體" panose="020B0604030504040204" pitchFamily="34" charset="-120"/>
                </a:rPr>
                <a:t>藍點</a:t>
              </a:r>
              <a:r>
                <a:rPr lang="zh-TW" altLang="zh-TW" dirty="0">
                  <a:solidFill>
                    <a:srgbClr val="FF0000"/>
                  </a:solidFill>
                  <a:latin typeface="微軟正黑體" panose="020B0604030504040204" pitchFamily="34" charset="-120"/>
                  <a:ea typeface="微軟正黑體" panose="020B0604030504040204" pitchFamily="34" charset="-120"/>
                </a:rPr>
                <a:t>實際值與預測值的</a:t>
              </a:r>
              <a:r>
                <a:rPr lang="zh-TW" altLang="en-US" dirty="0">
                  <a:solidFill>
                    <a:srgbClr val="FF0000"/>
                  </a:solidFill>
                  <a:latin typeface="微軟正黑體" panose="020B0604030504040204" pitchFamily="34" charset="-120"/>
                  <a:ea typeface="微軟正黑體" panose="020B0604030504040204" pitchFamily="34" charset="-120"/>
                </a:rPr>
                <a:t>誤</a:t>
              </a:r>
              <a:r>
                <a:rPr lang="zh-TW" altLang="zh-TW" dirty="0">
                  <a:solidFill>
                    <a:srgbClr val="FF0000"/>
                  </a:solidFill>
                  <a:latin typeface="微軟正黑體" panose="020B0604030504040204" pitchFamily="34" charset="-120"/>
                  <a:ea typeface="微軟正黑體" panose="020B0604030504040204" pitchFamily="34" charset="-120"/>
                </a:rPr>
                <a:t>差</a:t>
              </a:r>
              <a:endParaRPr lang="zh-TW" altLang="en-US" dirty="0">
                <a:solidFill>
                  <a:srgbClr val="FF0000"/>
                </a:solidFill>
              </a:endParaRPr>
            </a:p>
          </p:txBody>
        </p:sp>
      </p:grpSp>
      <p:grpSp>
        <p:nvGrpSpPr>
          <p:cNvPr id="3" name="群組 2">
            <a:extLst>
              <a:ext uri="{FF2B5EF4-FFF2-40B4-BE49-F238E27FC236}">
                <a16:creationId xmlns:a16="http://schemas.microsoft.com/office/drawing/2014/main" id="{FF441A3E-C6F3-4248-9220-1A61925088A1}"/>
              </a:ext>
            </a:extLst>
          </p:cNvPr>
          <p:cNvGrpSpPr/>
          <p:nvPr/>
        </p:nvGrpSpPr>
        <p:grpSpPr>
          <a:xfrm>
            <a:off x="7612379" y="3645050"/>
            <a:ext cx="4442460" cy="2497302"/>
            <a:chOff x="7612379" y="3645050"/>
            <a:chExt cx="4442460" cy="2497302"/>
          </a:xfrm>
        </p:grpSpPr>
        <p:pic>
          <p:nvPicPr>
            <p:cNvPr id="8" name="圖片 7">
              <a:extLst>
                <a:ext uri="{FF2B5EF4-FFF2-40B4-BE49-F238E27FC236}">
                  <a16:creationId xmlns:a16="http://schemas.microsoft.com/office/drawing/2014/main" id="{83EB06A0-FB4E-4E84-87BA-B204B81257A1}"/>
                </a:ext>
              </a:extLst>
            </p:cNvPr>
            <p:cNvPicPr/>
            <p:nvPr/>
          </p:nvPicPr>
          <p:blipFill rotWithShape="1">
            <a:blip r:embed="rId5"/>
            <a:srcRect t="382" b="-2274"/>
            <a:stretch/>
          </p:blipFill>
          <p:spPr>
            <a:xfrm>
              <a:off x="7612379" y="3645050"/>
              <a:ext cx="4442460" cy="2497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矩形 20">
              <a:extLst>
                <a:ext uri="{FF2B5EF4-FFF2-40B4-BE49-F238E27FC236}">
                  <a16:creationId xmlns:a16="http://schemas.microsoft.com/office/drawing/2014/main" id="{DA2B8C8A-45F7-40B1-808B-DD6BC1BA34C2}"/>
                </a:ext>
              </a:extLst>
            </p:cNvPr>
            <p:cNvSpPr/>
            <p:nvPr/>
          </p:nvSpPr>
          <p:spPr>
            <a:xfrm>
              <a:off x="7668072" y="3913993"/>
              <a:ext cx="329053" cy="14308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rgbClr val="FF0000"/>
                  </a:solidFill>
                </a:rPr>
                <a:t>跑步</a:t>
              </a:r>
              <a:endParaRPr lang="en-US" altLang="zh-TW" sz="1600" dirty="0">
                <a:solidFill>
                  <a:srgbClr val="FF0000"/>
                </a:solidFill>
              </a:endParaRPr>
            </a:p>
            <a:p>
              <a:pPr algn="ctr"/>
              <a:r>
                <a:rPr lang="zh-TW" altLang="en-US" sz="1600" dirty="0">
                  <a:solidFill>
                    <a:srgbClr val="FF0000"/>
                  </a:solidFill>
                </a:rPr>
                <a:t>速度</a:t>
              </a:r>
            </a:p>
          </p:txBody>
        </p:sp>
        <p:sp>
          <p:nvSpPr>
            <p:cNvPr id="22" name="矩形 21">
              <a:extLst>
                <a:ext uri="{FF2B5EF4-FFF2-40B4-BE49-F238E27FC236}">
                  <a16:creationId xmlns:a16="http://schemas.microsoft.com/office/drawing/2014/main" id="{421F53E7-5B71-4988-893B-37F7F3848C30}"/>
                </a:ext>
              </a:extLst>
            </p:cNvPr>
            <p:cNvSpPr/>
            <p:nvPr/>
          </p:nvSpPr>
          <p:spPr>
            <a:xfrm>
              <a:off x="8166224" y="5910401"/>
              <a:ext cx="1344304" cy="2319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rgbClr val="FF0000"/>
                  </a:solidFill>
                </a:rPr>
                <a:t>食量大小</a:t>
              </a:r>
            </a:p>
          </p:txBody>
        </p:sp>
        <p:sp>
          <p:nvSpPr>
            <p:cNvPr id="24" name="矩形 23">
              <a:extLst>
                <a:ext uri="{FF2B5EF4-FFF2-40B4-BE49-F238E27FC236}">
                  <a16:creationId xmlns:a16="http://schemas.microsoft.com/office/drawing/2014/main" id="{17C601D8-FF70-4CF0-87F0-97EF83F4F013}"/>
                </a:ext>
              </a:extLst>
            </p:cNvPr>
            <p:cNvSpPr/>
            <p:nvPr/>
          </p:nvSpPr>
          <p:spPr>
            <a:xfrm>
              <a:off x="9382596" y="4878259"/>
              <a:ext cx="1844857" cy="8091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latin typeface="微軟正黑體" panose="020B0604030504040204" pitchFamily="34" charset="-120"/>
                  <a:ea typeface="微軟正黑體" panose="020B0604030504040204" pitchFamily="34" charset="-120"/>
                </a:rPr>
                <a:t>這是所有</a:t>
              </a:r>
              <a:r>
                <a:rPr lang="zh-TW" altLang="en-US" dirty="0">
                  <a:solidFill>
                    <a:srgbClr val="00B0F0"/>
                  </a:solidFill>
                  <a:latin typeface="微軟正黑體" panose="020B0604030504040204" pitchFamily="34" charset="-120"/>
                  <a:ea typeface="微軟正黑體" panose="020B0604030504040204" pitchFamily="34" charset="-120"/>
                </a:rPr>
                <a:t>藍點</a:t>
              </a:r>
              <a:r>
                <a:rPr lang="zh-TW" altLang="zh-TW" dirty="0">
                  <a:solidFill>
                    <a:srgbClr val="FF0000"/>
                  </a:solidFill>
                  <a:latin typeface="微軟正黑體" panose="020B0604030504040204" pitchFamily="34" charset="-120"/>
                  <a:ea typeface="微軟正黑體" panose="020B0604030504040204" pitchFamily="34" charset="-120"/>
                </a:rPr>
                <a:t>實際值與預測值的</a:t>
              </a:r>
              <a:r>
                <a:rPr lang="zh-TW" altLang="en-US" dirty="0">
                  <a:solidFill>
                    <a:srgbClr val="FF0000"/>
                  </a:solidFill>
                  <a:latin typeface="微軟正黑體" panose="020B0604030504040204" pitchFamily="34" charset="-120"/>
                  <a:ea typeface="微軟正黑體" panose="020B0604030504040204" pitchFamily="34" charset="-120"/>
                </a:rPr>
                <a:t>誤差總和</a:t>
              </a:r>
              <a:endParaRPr lang="en-US" altLang="zh-TW" dirty="0">
                <a:solidFill>
                  <a:srgbClr val="FF0000"/>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3078817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442104" y="1157466"/>
            <a:ext cx="11236384" cy="195220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再看綠線，</a:t>
            </a:r>
            <a:r>
              <a:rPr lang="zh-TW" altLang="zh-TW" sz="2800" dirty="0">
                <a:solidFill>
                  <a:srgbClr val="00B050"/>
                </a:solidFill>
                <a:latin typeface="微軟正黑體" panose="020B0604030504040204" pitchFamily="34" charset="-120"/>
                <a:ea typeface="微軟正黑體" panose="020B0604030504040204" pitchFamily="34" charset="-120"/>
              </a:rPr>
              <a:t>綠線</a:t>
            </a:r>
            <a:r>
              <a:rPr lang="en-US" altLang="zh-TW" sz="2800" dirty="0">
                <a:solidFill>
                  <a:srgbClr val="00B050"/>
                </a:solidFill>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fit </a:t>
            </a:r>
            <a:r>
              <a:rPr lang="en-US" altLang="zh-TW" sz="2800" dirty="0">
                <a:solidFill>
                  <a:srgbClr val="FF0000"/>
                </a:solidFill>
                <a:latin typeface="微軟正黑體" panose="020B0604030504040204" pitchFamily="34" charset="-120"/>
                <a:ea typeface="微軟正黑體" panose="020B0604030504040204" pitchFamily="34" charset="-120"/>
              </a:rPr>
              <a:t>Training Data </a:t>
            </a:r>
            <a:r>
              <a:rPr lang="zh-TW" altLang="zh-TW" sz="2800" dirty="0">
                <a:latin typeface="微軟正黑體" panose="020B0604030504040204" pitchFamily="34" charset="-120"/>
                <a:ea typeface="微軟正黑體" panose="020B0604030504040204" pitchFamily="34" charset="-120"/>
              </a:rPr>
              <a:t>非常</a:t>
            </a:r>
            <a:r>
              <a:rPr lang="zh-TW" altLang="en-US" sz="2800" dirty="0">
                <a:latin typeface="微軟正黑體" panose="020B0604030504040204" pitchFamily="34" charset="-120"/>
                <a:ea typeface="微軟正黑體" panose="020B0604030504040204" pitchFamily="34" charset="-120"/>
              </a:rPr>
              <a:t>完美</a:t>
            </a:r>
            <a:r>
              <a:rPr lang="zh-TW"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不知</a:t>
            </a:r>
            <a:r>
              <a:rPr lang="zh-TW" altLang="zh-TW" sz="2800" dirty="0">
                <a:latin typeface="微軟正黑體" panose="020B0604030504040204" pitchFamily="34" charset="-120"/>
                <a:ea typeface="微軟正黑體" panose="020B0604030504040204" pitchFamily="34" charset="-120"/>
              </a:rPr>
              <a:t>預測效果</a:t>
            </a:r>
            <a:r>
              <a:rPr lang="zh-TW" altLang="en-US" sz="2800" dirty="0">
                <a:latin typeface="微軟正黑體" panose="020B0604030504040204" pitchFamily="34" charset="-120"/>
                <a:ea typeface="微軟正黑體" panose="020B0604030504040204" pitchFamily="34" charset="-120"/>
              </a:rPr>
              <a:t>如何</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用這些</a:t>
            </a:r>
            <a:r>
              <a:rPr lang="en-US" altLang="zh-TW" sz="2800" dirty="0">
                <a:solidFill>
                  <a:srgbClr val="00B0F0"/>
                </a:solidFill>
                <a:latin typeface="微軟正黑體" panose="020B0604030504040204" pitchFamily="34" charset="-120"/>
                <a:ea typeface="微軟正黑體" panose="020B0604030504040204" pitchFamily="34" charset="-120"/>
              </a:rPr>
              <a:t>Testing Data</a:t>
            </a:r>
            <a:r>
              <a:rPr lang="zh-TW" altLang="zh-TW" sz="2800" dirty="0">
                <a:latin typeface="微軟正黑體" panose="020B0604030504040204" pitchFamily="34" charset="-120"/>
                <a:ea typeface="微軟正黑體" panose="020B0604030504040204" pitchFamily="34" charset="-120"/>
              </a:rPr>
              <a:t>來計算綠線的預測效果</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記錄下</a:t>
            </a:r>
            <a:r>
              <a:rPr lang="zh-TW" altLang="en-US" sz="2800" dirty="0">
                <a:latin typeface="微軟正黑體" panose="020B0604030504040204" pitchFamily="34" charset="-120"/>
                <a:ea typeface="微軟正黑體" panose="020B0604030504040204" pitchFamily="34" charset="-120"/>
              </a:rPr>
              <a:t>所有 </a:t>
            </a:r>
            <a:r>
              <a:rPr lang="en-US" altLang="zh-TW" sz="2800" dirty="0">
                <a:solidFill>
                  <a:srgbClr val="00B0F0"/>
                </a:solidFill>
                <a:latin typeface="微軟正黑體" panose="020B0604030504040204" pitchFamily="34" charset="-120"/>
                <a:ea typeface="微軟正黑體" panose="020B0604030504040204" pitchFamily="34" charset="-120"/>
              </a:rPr>
              <a:t>Testing Data</a:t>
            </a:r>
            <a:r>
              <a:rPr lang="zh-TW" altLang="en-US" sz="2800" dirty="0">
                <a:solidFill>
                  <a:srgbClr val="00B0F0"/>
                </a:solidFill>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的</a:t>
            </a:r>
            <a:r>
              <a:rPr lang="zh-TW" altLang="zh-TW" sz="2800" dirty="0">
                <a:latin typeface="微軟正黑體" panose="020B0604030504040204" pitchFamily="34" charset="-120"/>
                <a:ea typeface="微軟正黑體" panose="020B0604030504040204" pitchFamily="34" charset="-120"/>
              </a:rPr>
              <a:t>實際值與預測值的</a:t>
            </a:r>
            <a:r>
              <a:rPr lang="zh-TW" altLang="en-US" sz="2800" dirty="0">
                <a:latin typeface="微軟正黑體" panose="020B0604030504040204" pitchFamily="34" charset="-120"/>
                <a:ea typeface="微軟正黑體" panose="020B0604030504040204" pitchFamily="34" charset="-120"/>
              </a:rPr>
              <a:t>誤</a:t>
            </a:r>
            <a:r>
              <a:rPr lang="zh-TW" altLang="zh-TW" sz="2800" dirty="0">
                <a:latin typeface="微軟正黑體" panose="020B0604030504040204" pitchFamily="34" charset="-120"/>
                <a:ea typeface="微軟正黑體" panose="020B0604030504040204" pitchFamily="34" charset="-120"/>
              </a:rPr>
              <a:t>差</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訓練與測試  </a:t>
            </a:r>
            <a:r>
              <a:rPr lang="en-US" altLang="zh-TW" sz="4400" dirty="0"/>
              <a:t>Training &amp; Testing</a:t>
            </a:r>
            <a:endParaRPr lang="en-US" altLang="zh-TW" dirty="0"/>
          </a:p>
        </p:txBody>
      </p:sp>
      <p:grpSp>
        <p:nvGrpSpPr>
          <p:cNvPr id="3" name="群組 2">
            <a:extLst>
              <a:ext uri="{FF2B5EF4-FFF2-40B4-BE49-F238E27FC236}">
                <a16:creationId xmlns:a16="http://schemas.microsoft.com/office/drawing/2014/main" id="{41663E66-B0A1-4737-B0B2-CC7280CAA40B}"/>
              </a:ext>
            </a:extLst>
          </p:cNvPr>
          <p:cNvGrpSpPr/>
          <p:nvPr/>
        </p:nvGrpSpPr>
        <p:grpSpPr>
          <a:xfrm>
            <a:off x="2878772" y="4447760"/>
            <a:ext cx="8871268" cy="2161904"/>
            <a:chOff x="2878772" y="4411328"/>
            <a:chExt cx="8871268" cy="2161904"/>
          </a:xfrm>
        </p:grpSpPr>
        <p:sp>
          <p:nvSpPr>
            <p:cNvPr id="2" name="矩形 1">
              <a:extLst>
                <a:ext uri="{FF2B5EF4-FFF2-40B4-BE49-F238E27FC236}">
                  <a16:creationId xmlns:a16="http://schemas.microsoft.com/office/drawing/2014/main" id="{2C9146DE-0DA9-42B0-AE5E-63A0AE7A4828}"/>
                </a:ext>
              </a:extLst>
            </p:cNvPr>
            <p:cNvSpPr/>
            <p:nvPr/>
          </p:nvSpPr>
          <p:spPr>
            <a:xfrm>
              <a:off x="2878772" y="5792415"/>
              <a:ext cx="7007046" cy="523220"/>
            </a:xfrm>
            <a:prstGeom prst="rect">
              <a:avLst/>
            </a:prstGeom>
          </p:spPr>
          <p:txBody>
            <a:bodyPr wrap="none">
              <a:spAutoFit/>
            </a:bodyPr>
            <a:lstStyle/>
            <a:p>
              <a:pPr>
                <a:spcAft>
                  <a:spcPts val="0"/>
                </a:spcAft>
              </a:pPr>
              <a:r>
                <a:rPr lang="zh-TW" altLang="zh-TW" sz="2800" kern="100" dirty="0">
                  <a:latin typeface="微軟正黑體" panose="020B0604030504040204" pitchFamily="34" charset="-120"/>
                  <a:ea typeface="微軟正黑體" panose="020B0604030504040204" pitchFamily="34" charset="-120"/>
                  <a:cs typeface="Times New Roman" panose="02020603050405020304" pitchFamily="18" charset="0"/>
                </a:rPr>
                <a:t>發現，加起來的誤差，綠線比黑線還要大！</a:t>
              </a:r>
            </a:p>
          </p:txBody>
        </p:sp>
        <p:pic>
          <p:nvPicPr>
            <p:cNvPr id="9" name="圖片 8">
              <a:extLst>
                <a:ext uri="{FF2B5EF4-FFF2-40B4-BE49-F238E27FC236}">
                  <a16:creationId xmlns:a16="http://schemas.microsoft.com/office/drawing/2014/main" id="{AF62B1B0-049E-4F87-B119-186EB523224F}"/>
                </a:ext>
              </a:extLst>
            </p:cNvPr>
            <p:cNvPicPr/>
            <p:nvPr/>
          </p:nvPicPr>
          <p:blipFill rotWithShape="1">
            <a:blip r:embed="rId3"/>
            <a:srcRect l="3530" r="-1"/>
            <a:stretch/>
          </p:blipFill>
          <p:spPr>
            <a:xfrm>
              <a:off x="10232270" y="4411328"/>
              <a:ext cx="1517770" cy="2161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8" name="群組 17">
            <a:extLst>
              <a:ext uri="{FF2B5EF4-FFF2-40B4-BE49-F238E27FC236}">
                <a16:creationId xmlns:a16="http://schemas.microsoft.com/office/drawing/2014/main" id="{8D37D2BA-032C-4DF9-8FA5-73F61EA10E7C}"/>
              </a:ext>
            </a:extLst>
          </p:cNvPr>
          <p:cNvGrpSpPr/>
          <p:nvPr/>
        </p:nvGrpSpPr>
        <p:grpSpPr>
          <a:xfrm>
            <a:off x="587374" y="3423732"/>
            <a:ext cx="9120505" cy="1951853"/>
            <a:chOff x="587374" y="3423732"/>
            <a:chExt cx="9120505" cy="1951853"/>
          </a:xfrm>
        </p:grpSpPr>
        <p:grpSp>
          <p:nvGrpSpPr>
            <p:cNvPr id="16" name="群組 15">
              <a:extLst>
                <a:ext uri="{FF2B5EF4-FFF2-40B4-BE49-F238E27FC236}">
                  <a16:creationId xmlns:a16="http://schemas.microsoft.com/office/drawing/2014/main" id="{F252D297-D603-4000-B9E1-0521C62CB17C}"/>
                </a:ext>
              </a:extLst>
            </p:cNvPr>
            <p:cNvGrpSpPr/>
            <p:nvPr/>
          </p:nvGrpSpPr>
          <p:grpSpPr>
            <a:xfrm>
              <a:off x="587374" y="3423732"/>
              <a:ext cx="9120505" cy="1951853"/>
              <a:chOff x="587374" y="3423732"/>
              <a:chExt cx="9120505" cy="1951853"/>
            </a:xfrm>
          </p:grpSpPr>
          <p:pic>
            <p:nvPicPr>
              <p:cNvPr id="6" name="圖片 5">
                <a:extLst>
                  <a:ext uri="{FF2B5EF4-FFF2-40B4-BE49-F238E27FC236}">
                    <a16:creationId xmlns:a16="http://schemas.microsoft.com/office/drawing/2014/main" id="{15388E61-A17B-47C0-B00E-16BF8BFDA0BF}"/>
                  </a:ext>
                </a:extLst>
              </p:cNvPr>
              <p:cNvPicPr/>
              <p:nvPr/>
            </p:nvPicPr>
            <p:blipFill>
              <a:blip r:embed="rId4"/>
              <a:stretch>
                <a:fillRect/>
              </a:stretch>
            </p:blipFill>
            <p:spPr>
              <a:xfrm>
                <a:off x="587374" y="3423734"/>
                <a:ext cx="2291398" cy="1951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圖片 6">
                <a:extLst>
                  <a:ext uri="{FF2B5EF4-FFF2-40B4-BE49-F238E27FC236}">
                    <a16:creationId xmlns:a16="http://schemas.microsoft.com/office/drawing/2014/main" id="{7A2E80E4-0C13-43BA-B42E-2271F53E6B5D}"/>
                  </a:ext>
                </a:extLst>
              </p:cNvPr>
              <p:cNvPicPr/>
              <p:nvPr/>
            </p:nvPicPr>
            <p:blipFill>
              <a:blip r:embed="rId5"/>
              <a:stretch>
                <a:fillRect/>
              </a:stretch>
            </p:blipFill>
            <p:spPr>
              <a:xfrm>
                <a:off x="3025668" y="3423733"/>
                <a:ext cx="2291398" cy="1951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圖片 7">
                <a:extLst>
                  <a:ext uri="{FF2B5EF4-FFF2-40B4-BE49-F238E27FC236}">
                    <a16:creationId xmlns:a16="http://schemas.microsoft.com/office/drawing/2014/main" id="{B74F8636-CE63-484A-9455-99F13FC2F14A}"/>
                  </a:ext>
                </a:extLst>
              </p:cNvPr>
              <p:cNvPicPr/>
              <p:nvPr/>
            </p:nvPicPr>
            <p:blipFill>
              <a:blip r:embed="rId6"/>
              <a:stretch>
                <a:fillRect/>
              </a:stretch>
            </p:blipFill>
            <p:spPr>
              <a:xfrm>
                <a:off x="5463962" y="3423732"/>
                <a:ext cx="4243917" cy="1951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矩形 9">
                <a:extLst>
                  <a:ext uri="{FF2B5EF4-FFF2-40B4-BE49-F238E27FC236}">
                    <a16:creationId xmlns:a16="http://schemas.microsoft.com/office/drawing/2014/main" id="{8FCCAB8C-9554-41F7-829A-E8093FFB5826}"/>
                  </a:ext>
                </a:extLst>
              </p:cNvPr>
              <p:cNvSpPr/>
              <p:nvPr/>
            </p:nvSpPr>
            <p:spPr>
              <a:xfrm>
                <a:off x="6382295" y="5048055"/>
                <a:ext cx="1344304" cy="327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食量大小</a:t>
                </a:r>
              </a:p>
            </p:txBody>
          </p:sp>
          <p:sp>
            <p:nvSpPr>
              <p:cNvPr id="11" name="矩形 10">
                <a:extLst>
                  <a:ext uri="{FF2B5EF4-FFF2-40B4-BE49-F238E27FC236}">
                    <a16:creationId xmlns:a16="http://schemas.microsoft.com/office/drawing/2014/main" id="{477E9A08-496D-46FC-9C26-A935103B8034}"/>
                  </a:ext>
                </a:extLst>
              </p:cNvPr>
              <p:cNvSpPr/>
              <p:nvPr/>
            </p:nvSpPr>
            <p:spPr>
              <a:xfrm>
                <a:off x="3774551" y="5098127"/>
                <a:ext cx="1344304" cy="261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rgbClr val="FF0000"/>
                    </a:solidFill>
                  </a:rPr>
                  <a:t>食量大小</a:t>
                </a:r>
              </a:p>
            </p:txBody>
          </p:sp>
          <p:sp>
            <p:nvSpPr>
              <p:cNvPr id="12" name="矩形 11">
                <a:extLst>
                  <a:ext uri="{FF2B5EF4-FFF2-40B4-BE49-F238E27FC236}">
                    <a16:creationId xmlns:a16="http://schemas.microsoft.com/office/drawing/2014/main" id="{6987CFF5-9DEC-459C-B5C5-B94DF6A2852F}"/>
                  </a:ext>
                </a:extLst>
              </p:cNvPr>
              <p:cNvSpPr/>
              <p:nvPr/>
            </p:nvSpPr>
            <p:spPr>
              <a:xfrm>
                <a:off x="1303785" y="5065342"/>
                <a:ext cx="1344304" cy="261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rgbClr val="FF0000"/>
                    </a:solidFill>
                  </a:rPr>
                  <a:t>食量大小</a:t>
                </a:r>
              </a:p>
            </p:txBody>
          </p:sp>
          <p:sp>
            <p:nvSpPr>
              <p:cNvPr id="13" name="矩形 12">
                <a:extLst>
                  <a:ext uri="{FF2B5EF4-FFF2-40B4-BE49-F238E27FC236}">
                    <a16:creationId xmlns:a16="http://schemas.microsoft.com/office/drawing/2014/main" id="{263ED91D-1588-4E2E-B352-CCE2A4C6809C}"/>
                  </a:ext>
                </a:extLst>
              </p:cNvPr>
              <p:cNvSpPr/>
              <p:nvPr/>
            </p:nvSpPr>
            <p:spPr>
              <a:xfrm>
                <a:off x="5632522" y="3808439"/>
                <a:ext cx="397380" cy="106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跑步</a:t>
                </a:r>
                <a:endParaRPr lang="en-US" altLang="zh-TW" dirty="0">
                  <a:solidFill>
                    <a:srgbClr val="FF0000"/>
                  </a:solidFill>
                </a:endParaRPr>
              </a:p>
              <a:p>
                <a:pPr algn="ctr"/>
                <a:r>
                  <a:rPr lang="zh-TW" altLang="en-US" dirty="0">
                    <a:solidFill>
                      <a:srgbClr val="FF0000"/>
                    </a:solidFill>
                  </a:rPr>
                  <a:t>速度</a:t>
                </a:r>
              </a:p>
            </p:txBody>
          </p:sp>
          <p:sp>
            <p:nvSpPr>
              <p:cNvPr id="14" name="矩形 13">
                <a:extLst>
                  <a:ext uri="{FF2B5EF4-FFF2-40B4-BE49-F238E27FC236}">
                    <a16:creationId xmlns:a16="http://schemas.microsoft.com/office/drawing/2014/main" id="{1275050A-576D-4B3E-9B85-7144ED5714D3}"/>
                  </a:ext>
                </a:extLst>
              </p:cNvPr>
              <p:cNvSpPr/>
              <p:nvPr/>
            </p:nvSpPr>
            <p:spPr>
              <a:xfrm>
                <a:off x="587374" y="3785461"/>
                <a:ext cx="544002" cy="106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跑步</a:t>
                </a:r>
                <a:endParaRPr lang="en-US" altLang="zh-TW" dirty="0">
                  <a:solidFill>
                    <a:srgbClr val="FF0000"/>
                  </a:solidFill>
                </a:endParaRPr>
              </a:p>
              <a:p>
                <a:pPr algn="ctr"/>
                <a:r>
                  <a:rPr lang="zh-TW" altLang="en-US" dirty="0">
                    <a:solidFill>
                      <a:srgbClr val="FF0000"/>
                    </a:solidFill>
                  </a:rPr>
                  <a:t>速度</a:t>
                </a:r>
              </a:p>
            </p:txBody>
          </p:sp>
          <p:sp>
            <p:nvSpPr>
              <p:cNvPr id="15" name="矩形 14">
                <a:extLst>
                  <a:ext uri="{FF2B5EF4-FFF2-40B4-BE49-F238E27FC236}">
                    <a16:creationId xmlns:a16="http://schemas.microsoft.com/office/drawing/2014/main" id="{1F614655-58C9-41AB-A9CB-6038A2B968F6}"/>
                  </a:ext>
                </a:extLst>
              </p:cNvPr>
              <p:cNvSpPr/>
              <p:nvPr/>
            </p:nvSpPr>
            <p:spPr>
              <a:xfrm>
                <a:off x="3024487" y="3823937"/>
                <a:ext cx="558320" cy="106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FF0000"/>
                    </a:solidFill>
                  </a:rPr>
                  <a:t>跑步</a:t>
                </a:r>
                <a:endParaRPr lang="en-US" altLang="zh-TW" dirty="0">
                  <a:solidFill>
                    <a:srgbClr val="FF0000"/>
                  </a:solidFill>
                </a:endParaRPr>
              </a:p>
              <a:p>
                <a:pPr algn="ctr"/>
                <a:r>
                  <a:rPr lang="zh-TW" altLang="en-US" dirty="0">
                    <a:solidFill>
                      <a:srgbClr val="FF0000"/>
                    </a:solidFill>
                  </a:rPr>
                  <a:t>速度</a:t>
                </a:r>
              </a:p>
            </p:txBody>
          </p:sp>
        </p:grpSp>
        <p:sp>
          <p:nvSpPr>
            <p:cNvPr id="17" name="矩形 16">
              <a:extLst>
                <a:ext uri="{FF2B5EF4-FFF2-40B4-BE49-F238E27FC236}">
                  <a16:creationId xmlns:a16="http://schemas.microsoft.com/office/drawing/2014/main" id="{26F65A74-B105-4EDF-91C9-63C21ED37550}"/>
                </a:ext>
              </a:extLst>
            </p:cNvPr>
            <p:cNvSpPr/>
            <p:nvPr/>
          </p:nvSpPr>
          <p:spPr>
            <a:xfrm>
              <a:off x="7919634" y="3549112"/>
              <a:ext cx="1487837" cy="2363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566077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774916" y="1452347"/>
            <a:ext cx="10866414" cy="517250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zh-TW" sz="3200" dirty="0">
                <a:latin typeface="微軟正黑體" panose="020B0604030504040204" pitchFamily="34" charset="-120"/>
                <a:ea typeface="微軟正黑體" panose="020B0604030504040204" pitchFamily="34" charset="-120"/>
              </a:rPr>
              <a:t>雖然綠線的</a:t>
            </a:r>
            <a:r>
              <a:rPr lang="en-US" altLang="zh-TW" sz="3200" dirty="0">
                <a:solidFill>
                  <a:srgbClr val="FF0000"/>
                </a:solidFill>
                <a:latin typeface="微軟正黑體" panose="020B0604030504040204" pitchFamily="34" charset="-120"/>
                <a:ea typeface="微軟正黑體" panose="020B0604030504040204" pitchFamily="34" charset="-120"/>
              </a:rPr>
              <a:t>fit</a:t>
            </a:r>
            <a:r>
              <a:rPr lang="zh-TW" altLang="zh-TW" sz="3200" dirty="0">
                <a:latin typeface="微軟正黑體" panose="020B0604030504040204" pitchFamily="34" charset="-120"/>
                <a:ea typeface="微軟正黑體" panose="020B0604030504040204" pitchFamily="34" charset="-120"/>
              </a:rPr>
              <a:t>效果較好，但是真正用</a:t>
            </a:r>
            <a:r>
              <a:rPr lang="en-US" altLang="zh-TW" sz="3200" dirty="0">
                <a:solidFill>
                  <a:srgbClr val="00B0F0"/>
                </a:solidFill>
                <a:latin typeface="微軟正黑體" panose="020B0604030504040204" pitchFamily="34" charset="-120"/>
                <a:ea typeface="微軟正黑體" panose="020B0604030504040204" pitchFamily="34" charset="-120"/>
              </a:rPr>
              <a:t>Testing Data</a:t>
            </a:r>
            <a:r>
              <a:rPr lang="zh-TW" altLang="zh-TW" sz="3200" dirty="0">
                <a:latin typeface="微軟正黑體" panose="020B0604030504040204" pitchFamily="34" charset="-120"/>
                <a:ea typeface="微軟正黑體" panose="020B0604030504040204" pitchFamily="34" charset="-120"/>
              </a:rPr>
              <a:t>來看時，黑線的誤差較小！</a:t>
            </a:r>
            <a:endParaRPr lang="en-US" altLang="zh-TW" sz="32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有的時候 </a:t>
            </a:r>
            <a:r>
              <a:rPr lang="en-US" altLang="zh-TW" sz="3200" dirty="0">
                <a:solidFill>
                  <a:srgbClr val="FF0000"/>
                </a:solidFill>
                <a:latin typeface="微軟正黑體" panose="020B0604030504040204" pitchFamily="34" charset="-120"/>
                <a:ea typeface="微軟正黑體" panose="020B0604030504040204" pitchFamily="34" charset="-120"/>
              </a:rPr>
              <a:t>fit Training Data</a:t>
            </a:r>
            <a:r>
              <a:rPr lang="zh-TW" altLang="en-US" sz="3200" dirty="0">
                <a:latin typeface="微軟正黑體" panose="020B0604030504040204" pitchFamily="34" charset="-120"/>
                <a:ea typeface="微軟正黑體" panose="020B0604030504040204" pitchFamily="34" charset="-120"/>
              </a:rPr>
              <a:t>非常好，但是預測效果較差，我們反而選 </a:t>
            </a:r>
            <a:r>
              <a:rPr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fit</a:t>
            </a:r>
            <a:r>
              <a:rPr lang="zh-TW" altLang="zh-TW" sz="3200"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效果較</a:t>
            </a:r>
            <a:r>
              <a:rPr lang="zh-TW" altLang="en-US" sz="3200"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差 </a:t>
            </a:r>
            <a:r>
              <a:rPr lang="zh-TW" altLang="en-US" sz="3200" dirty="0">
                <a:latin typeface="微軟正黑體" panose="020B0604030504040204" pitchFamily="34" charset="-120"/>
                <a:ea typeface="微軟正黑體" panose="020B0604030504040204" pitchFamily="34" charset="-120"/>
              </a:rPr>
              <a:t>但 </a:t>
            </a:r>
            <a:r>
              <a:rPr lang="zh-TW" altLang="en-US" sz="3200"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預測效果較好 </a:t>
            </a:r>
            <a:r>
              <a:rPr lang="zh-TW" altLang="en-US" sz="3200" dirty="0">
                <a:latin typeface="微軟正黑體" panose="020B0604030504040204" pitchFamily="34" charset="-120"/>
                <a:ea typeface="微軟正黑體" panose="020B0604030504040204" pitchFamily="34" charset="-120"/>
              </a:rPr>
              <a:t>的模型。</a:t>
            </a:r>
            <a:endParaRPr lang="en-US" altLang="zh-TW" sz="32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稱之為 </a:t>
            </a:r>
            <a:r>
              <a:rPr lang="en-US" altLang="zh-TW" sz="3200" dirty="0">
                <a:latin typeface="微軟正黑體" panose="020B0604030504040204" pitchFamily="34" charset="-120"/>
                <a:ea typeface="微軟正黑體" panose="020B0604030504040204" pitchFamily="34" charset="-120"/>
              </a:rPr>
              <a:t>Bias-Variance Tradeoff</a:t>
            </a:r>
            <a:r>
              <a:rPr lang="zh-TW" altLang="en-US" sz="3200" dirty="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最重要的，不是模型是否最新最複雜，而是有</a:t>
            </a:r>
            <a:r>
              <a:rPr lang="zh-TW" altLang="en-US" sz="3200"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較好的預測</a:t>
            </a:r>
            <a:r>
              <a:rPr lang="zh-TW" altLang="en-US" sz="3200" dirty="0">
                <a:latin typeface="微軟正黑體" panose="020B0604030504040204" pitchFamily="34" charset="-120"/>
                <a:ea typeface="微軟正黑體" panose="020B0604030504040204" pitchFamily="34" charset="-120"/>
              </a:rPr>
              <a:t>能力。</a:t>
            </a:r>
            <a:endParaRPr lang="zh-TW" altLang="en-US" sz="88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訓練與測試  </a:t>
            </a:r>
            <a:r>
              <a:rPr lang="en-US" altLang="zh-TW" sz="4400" dirty="0"/>
              <a:t>Training &amp; Testing</a:t>
            </a:r>
            <a:endParaRPr lang="en-US" altLang="zh-TW" dirty="0"/>
          </a:p>
        </p:txBody>
      </p:sp>
    </p:spTree>
    <p:extLst>
      <p:ext uri="{BB962C8B-B14F-4D97-AF65-F5344CB8AC3E}">
        <p14:creationId xmlns:p14="http://schemas.microsoft.com/office/powerpoint/2010/main" val="4384069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01AB65-7B42-4F5D-AB97-A4EEDD2EF9BA}"/>
              </a:ext>
            </a:extLst>
          </p:cNvPr>
          <p:cNvSpPr/>
          <p:nvPr/>
        </p:nvSpPr>
        <p:spPr>
          <a:xfrm>
            <a:off x="937962" y="424725"/>
            <a:ext cx="9121140" cy="1815882"/>
          </a:xfrm>
          <a:prstGeom prst="rect">
            <a:avLst/>
          </a:prstGeom>
        </p:spPr>
        <p:txBody>
          <a:bodyPr wrap="square">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機器學習，是通過處理並學習龐大的數據後，利用歸納推理的方式來解決問題</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當新的數據出現，機器學習模型即能更新自己對於這個世界的理解，並改變他對於原本問題的認知。</a:t>
            </a:r>
            <a:endParaRPr lang="en-US" altLang="zh-TW" sz="2800" dirty="0">
              <a:latin typeface="微軟正黑體" panose="020B0604030504040204" pitchFamily="34" charset="-120"/>
              <a:ea typeface="微軟正黑體" panose="020B0604030504040204" pitchFamily="34" charset="-120"/>
            </a:endParaRPr>
          </a:p>
        </p:txBody>
      </p:sp>
      <p:pic>
        <p:nvPicPr>
          <p:cNvPr id="8196" name="Picture 4">
            <a:extLst>
              <a:ext uri="{FF2B5EF4-FFF2-40B4-BE49-F238E27FC236}">
                <a16:creationId xmlns:a16="http://schemas.microsoft.com/office/drawing/2014/main" id="{155A7465-93A1-4BC3-A62B-946350FCB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2" t="3171" r="1196" b="9891"/>
          <a:stretch/>
        </p:blipFill>
        <p:spPr bwMode="auto">
          <a:xfrm>
            <a:off x="937962" y="2331720"/>
            <a:ext cx="9319963" cy="41757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4123360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983230" y="1764209"/>
            <a:ext cx="9536325" cy="3329581"/>
          </a:xfrm>
        </p:spPr>
        <p:txBody>
          <a:bodyPr rtlCol="0">
            <a:noAutofit/>
          </a:bodyPr>
          <a:lstStyle/>
          <a:p>
            <a:pPr>
              <a:lnSpc>
                <a:spcPct val="150000"/>
              </a:lnSpc>
            </a:pPr>
            <a:r>
              <a:rPr lang="zh-TW" altLang="en-US" sz="6000" dirty="0">
                <a:latin typeface="微軟正黑體" panose="020B0604030504040204" pitchFamily="34" charset="-120"/>
                <a:ea typeface="微軟正黑體" panose="020B0604030504040204" pitchFamily="34" charset="-120"/>
              </a:rPr>
              <a:t>交互驗證</a:t>
            </a:r>
            <a:br>
              <a:rPr lang="en-US" altLang="zh-TW" sz="6000" dirty="0">
                <a:latin typeface="微軟正黑體" panose="020B0604030504040204" pitchFamily="34" charset="-120"/>
                <a:ea typeface="微軟正黑體" panose="020B0604030504040204" pitchFamily="34" charset="-120"/>
              </a:rPr>
            </a:br>
            <a:r>
              <a:rPr lang="en-US" altLang="zh-TW" sz="6000" dirty="0">
                <a:latin typeface="微軟正黑體" panose="020B0604030504040204" pitchFamily="34" charset="-120"/>
                <a:ea typeface="微軟正黑體" panose="020B0604030504040204" pitchFamily="34" charset="-120"/>
              </a:rPr>
              <a:t>Cross Validation</a:t>
            </a:r>
          </a:p>
        </p:txBody>
      </p:sp>
    </p:spTree>
    <p:extLst>
      <p:ext uri="{BB962C8B-B14F-4D97-AF65-F5344CB8AC3E}">
        <p14:creationId xmlns:p14="http://schemas.microsoft.com/office/powerpoint/2010/main" val="8708601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95415" y="1319837"/>
            <a:ext cx="10477499" cy="3246658"/>
          </a:xfrm>
          <a:prstGeom prst="rect">
            <a:avLst/>
          </a:prstGeom>
          <a:noFill/>
        </p:spPr>
        <p:txBody>
          <a:bodyPr wrap="square" rtlCol="0">
            <a:spAutoFit/>
          </a:bodyPr>
          <a:lstStyle/>
          <a:p>
            <a:pPr>
              <a:lnSpc>
                <a:spcPct val="150000"/>
              </a:lnSpc>
            </a:pPr>
            <a:r>
              <a:rPr lang="en-US" altLang="zh-TW" sz="2800" dirty="0">
                <a:latin typeface="微軟正黑體" panose="020B0604030504040204" pitchFamily="34" charset="-120"/>
                <a:ea typeface="微軟正黑體" panose="020B0604030504040204" pitchFamily="34" charset="-120"/>
              </a:rPr>
              <a:t>Cross Validation</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我們比較不同模型所得到的測試結果，挑選其中最好的模型</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例如先拿前</a:t>
            </a:r>
            <a:r>
              <a:rPr lang="en-US" altLang="zh-TW" sz="2800" dirty="0">
                <a:latin typeface="微軟正黑體" panose="020B0604030504040204" pitchFamily="34" charset="-120"/>
                <a:ea typeface="微軟正黑體" panose="020B0604030504040204" pitchFamily="34" charset="-120"/>
              </a:rPr>
              <a:t>75%</a:t>
            </a:r>
            <a:r>
              <a:rPr lang="zh-TW" altLang="en-US" sz="2800" dirty="0">
                <a:latin typeface="微軟正黑體" panose="020B0604030504040204" pitchFamily="34" charset="-120"/>
                <a:ea typeface="微軟正黑體" panose="020B0604030504040204" pitchFamily="34" charset="-120"/>
              </a:rPr>
              <a:t>的</a:t>
            </a:r>
            <a:r>
              <a:rPr lang="en-US" altLang="zh-TW" sz="2800" dirty="0">
                <a:latin typeface="微軟正黑體" panose="020B0604030504040204" pitchFamily="34" charset="-120"/>
                <a:ea typeface="微軟正黑體" panose="020B0604030504040204" pitchFamily="34" charset="-120"/>
              </a:rPr>
              <a:t>data</a:t>
            </a:r>
            <a:r>
              <a:rPr lang="zh-TW" altLang="en-US" sz="2800" dirty="0">
                <a:latin typeface="微軟正黑體" panose="020B0604030504040204" pitchFamily="34" charset="-120"/>
                <a:ea typeface="微軟正黑體" panose="020B0604030504040204" pitchFamily="34" charset="-120"/>
              </a:rPr>
              <a:t>來訓練，然後</a:t>
            </a:r>
            <a:r>
              <a:rPr lang="en-US" altLang="zh-TW" sz="2800" dirty="0">
                <a:latin typeface="微軟正黑體" panose="020B0604030504040204" pitchFamily="34" charset="-120"/>
                <a:ea typeface="微軟正黑體" panose="020B0604030504040204" pitchFamily="34" charset="-120"/>
              </a:rPr>
              <a:t>25%</a:t>
            </a:r>
            <a:r>
              <a:rPr lang="zh-TW" altLang="en-US" sz="2800" dirty="0">
                <a:latin typeface="微軟正黑體" panose="020B0604030504040204" pitchFamily="34" charset="-120"/>
                <a:ea typeface="微軟正黑體" panose="020B0604030504040204" pitchFamily="34" charset="-120"/>
              </a:rPr>
              <a:t>的來測試</a:t>
            </a: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zh-TW" altLang="en-US" sz="60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機器學習 </a:t>
            </a:r>
            <a:r>
              <a:rPr lang="en-US" altLang="zh-TW" sz="4400" dirty="0"/>
              <a:t>Machine Learning</a:t>
            </a:r>
            <a:endParaRPr lang="en-US" altLang="zh-TW" dirty="0"/>
          </a:p>
        </p:txBody>
      </p:sp>
      <p:pic>
        <p:nvPicPr>
          <p:cNvPr id="7" name="圖片 6">
            <a:extLst>
              <a:ext uri="{FF2B5EF4-FFF2-40B4-BE49-F238E27FC236}">
                <a16:creationId xmlns:a16="http://schemas.microsoft.com/office/drawing/2014/main" id="{5778C38E-40B7-4009-8C5A-D52756F7FEC7}"/>
              </a:ext>
            </a:extLst>
          </p:cNvPr>
          <p:cNvPicPr/>
          <p:nvPr/>
        </p:nvPicPr>
        <p:blipFill>
          <a:blip r:embed="rId3"/>
          <a:stretch>
            <a:fillRect/>
          </a:stretch>
        </p:blipFill>
        <p:spPr>
          <a:xfrm>
            <a:off x="561340" y="3429000"/>
            <a:ext cx="5359400" cy="2773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圖片 8">
            <a:extLst>
              <a:ext uri="{FF2B5EF4-FFF2-40B4-BE49-F238E27FC236}">
                <a16:creationId xmlns:a16="http://schemas.microsoft.com/office/drawing/2014/main" id="{20468825-57F2-4C34-A7F3-922572A932DA}"/>
              </a:ext>
            </a:extLst>
          </p:cNvPr>
          <p:cNvPicPr/>
          <p:nvPr/>
        </p:nvPicPr>
        <p:blipFill>
          <a:blip r:embed="rId4"/>
          <a:stretch>
            <a:fillRect/>
          </a:stretch>
        </p:blipFill>
        <p:spPr>
          <a:xfrm>
            <a:off x="6656884" y="4937363"/>
            <a:ext cx="2189936" cy="1204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圖片 9">
            <a:extLst>
              <a:ext uri="{FF2B5EF4-FFF2-40B4-BE49-F238E27FC236}">
                <a16:creationId xmlns:a16="http://schemas.microsoft.com/office/drawing/2014/main" id="{BC060F65-DCFA-4EE2-8884-BC976B47DCAF}"/>
              </a:ext>
            </a:extLst>
          </p:cNvPr>
          <p:cNvPicPr/>
          <p:nvPr/>
        </p:nvPicPr>
        <p:blipFill>
          <a:blip r:embed="rId5"/>
          <a:stretch>
            <a:fillRect/>
          </a:stretch>
        </p:blipFill>
        <p:spPr>
          <a:xfrm>
            <a:off x="9149212" y="3429000"/>
            <a:ext cx="2189936" cy="1137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圖片 10">
            <a:extLst>
              <a:ext uri="{FF2B5EF4-FFF2-40B4-BE49-F238E27FC236}">
                <a16:creationId xmlns:a16="http://schemas.microsoft.com/office/drawing/2014/main" id="{06379E8A-1F29-4693-876E-2E2FB1849E31}"/>
              </a:ext>
            </a:extLst>
          </p:cNvPr>
          <p:cNvPicPr/>
          <p:nvPr/>
        </p:nvPicPr>
        <p:blipFill>
          <a:blip r:embed="rId6"/>
          <a:stretch>
            <a:fillRect/>
          </a:stretch>
        </p:blipFill>
        <p:spPr>
          <a:xfrm>
            <a:off x="9149212" y="4937363"/>
            <a:ext cx="2189936" cy="1204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圖片 11">
            <a:extLst>
              <a:ext uri="{FF2B5EF4-FFF2-40B4-BE49-F238E27FC236}">
                <a16:creationId xmlns:a16="http://schemas.microsoft.com/office/drawing/2014/main" id="{0A4C20F8-B432-4DAA-B55C-F416394F1801}"/>
              </a:ext>
            </a:extLst>
          </p:cNvPr>
          <p:cNvPicPr/>
          <p:nvPr/>
        </p:nvPicPr>
        <p:blipFill>
          <a:blip r:embed="rId7"/>
          <a:stretch>
            <a:fillRect/>
          </a:stretch>
        </p:blipFill>
        <p:spPr>
          <a:xfrm>
            <a:off x="6656884" y="3428999"/>
            <a:ext cx="2189936" cy="1137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7784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14401" y="1228397"/>
            <a:ext cx="10477499" cy="3246658"/>
          </a:xfrm>
          <a:prstGeom prst="rect">
            <a:avLst/>
          </a:prstGeom>
          <a:noFill/>
        </p:spPr>
        <p:txBody>
          <a:bodyPr wrap="square" rtlCol="0">
            <a:spAutoFit/>
          </a:bodyPr>
          <a:lstStyle/>
          <a:p>
            <a:pPr>
              <a:lnSpc>
                <a:spcPct val="150000"/>
              </a:lnSpc>
            </a:pPr>
            <a:r>
              <a:rPr lang="en-US" altLang="zh-TW" sz="2800" dirty="0">
                <a:latin typeface="微軟正黑體" panose="020B0604030504040204" pitchFamily="34" charset="-120"/>
                <a:ea typeface="微軟正黑體" panose="020B0604030504040204" pitchFamily="34" charset="-120"/>
              </a:rPr>
              <a:t>Cross Validation</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到最後，每個區塊都拿來測試，共作</a:t>
            </a:r>
            <a:r>
              <a:rPr lang="en-US" altLang="zh-TW" sz="2800" dirty="0">
                <a:latin typeface="微軟正黑體" panose="020B0604030504040204" pitchFamily="34" charset="-120"/>
                <a:ea typeface="微軟正黑體" panose="020B0604030504040204" pitchFamily="34" charset="-120"/>
              </a:rPr>
              <a:t>4</a:t>
            </a:r>
            <a:r>
              <a:rPr lang="zh-TW" altLang="en-US" sz="2800" dirty="0">
                <a:latin typeface="微軟正黑體" panose="020B0604030504040204" pitchFamily="34" charset="-120"/>
                <a:ea typeface="微軟正黑體" panose="020B0604030504040204" pitchFamily="34" charset="-120"/>
              </a:rPr>
              <a:t>次，得到對與錯的紀錄。</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然後再拿來與其他方法比較，選擇效果最好的</a:t>
            </a:r>
          </a:p>
          <a:p>
            <a:pPr>
              <a:lnSpc>
                <a:spcPct val="150000"/>
              </a:lnSpc>
            </a:pPr>
            <a:endParaRPr lang="zh-TW" altLang="en-US" sz="6000" b="1"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en-US" sz="4400" dirty="0"/>
              <a:t>機器學習 </a:t>
            </a:r>
            <a:r>
              <a:rPr lang="en-US" altLang="zh-TW" sz="4400" dirty="0"/>
              <a:t>Machine Learning</a:t>
            </a:r>
            <a:endParaRPr lang="en-US" altLang="zh-TW" dirty="0"/>
          </a:p>
        </p:txBody>
      </p:sp>
      <p:pic>
        <p:nvPicPr>
          <p:cNvPr id="6" name="圖片 5">
            <a:extLst>
              <a:ext uri="{FF2B5EF4-FFF2-40B4-BE49-F238E27FC236}">
                <a16:creationId xmlns:a16="http://schemas.microsoft.com/office/drawing/2014/main" id="{1CCE9925-DDAA-4C43-9179-88297C00E9FB}"/>
              </a:ext>
            </a:extLst>
          </p:cNvPr>
          <p:cNvPicPr/>
          <p:nvPr/>
        </p:nvPicPr>
        <p:blipFill>
          <a:blip r:embed="rId3"/>
          <a:stretch>
            <a:fillRect/>
          </a:stretch>
        </p:blipFill>
        <p:spPr>
          <a:xfrm>
            <a:off x="2726848" y="3482340"/>
            <a:ext cx="6852603" cy="2933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87105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345455" y="2118360"/>
            <a:ext cx="8926305" cy="3329581"/>
          </a:xfrm>
        </p:spPr>
        <p:txBody>
          <a:bodyPr rtlCol="0">
            <a:noAutofit/>
          </a:bodyPr>
          <a:lstStyle/>
          <a:p>
            <a:br>
              <a:rPr lang="en-US" altLang="zh-TW" dirty="0"/>
            </a:br>
            <a:r>
              <a:rPr lang="en-US" altLang="zh-TW" dirty="0"/>
              <a:t>Perceptron Learning Algorithm (PLA)</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6850238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995415" y="1444666"/>
            <a:ext cx="10477499" cy="195220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機器學習領域最早被開發出來的演算法：感知器</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這個演算法只有在資料是線性可分的形況下才能正確分類（演算法才會停止）</a:t>
            </a:r>
            <a:endParaRPr lang="en-US" altLang="zh-TW" sz="28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Perceptron Learning Algorithm (PLA)</a:t>
            </a:r>
          </a:p>
        </p:txBody>
      </p:sp>
      <p:pic>
        <p:nvPicPr>
          <p:cNvPr id="6" name="圖片 5" descr="Image for post">
            <a:extLst>
              <a:ext uri="{FF2B5EF4-FFF2-40B4-BE49-F238E27FC236}">
                <a16:creationId xmlns:a16="http://schemas.microsoft.com/office/drawing/2014/main" id="{330BF1DD-427E-424B-8754-41B528AD540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9664" y="3653669"/>
            <a:ext cx="8070215" cy="2375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79248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Perceptron Learning Algorithm (PLA)</a:t>
            </a:r>
          </a:p>
        </p:txBody>
      </p:sp>
      <p:grpSp>
        <p:nvGrpSpPr>
          <p:cNvPr id="3" name="群組 2">
            <a:extLst>
              <a:ext uri="{FF2B5EF4-FFF2-40B4-BE49-F238E27FC236}">
                <a16:creationId xmlns:a16="http://schemas.microsoft.com/office/drawing/2014/main" id="{D2E7A2AD-F797-491E-B9A9-31718CE5D634}"/>
              </a:ext>
            </a:extLst>
          </p:cNvPr>
          <p:cNvGrpSpPr/>
          <p:nvPr/>
        </p:nvGrpSpPr>
        <p:grpSpPr>
          <a:xfrm>
            <a:off x="655530" y="1750233"/>
            <a:ext cx="4932470" cy="4430434"/>
            <a:chOff x="2213397" y="1360766"/>
            <a:chExt cx="6795136" cy="5060065"/>
          </a:xfrm>
        </p:grpSpPr>
        <p:pic>
          <p:nvPicPr>
            <p:cNvPr id="6" name="圖片 5" descr="Image for post">
              <a:extLst>
                <a:ext uri="{FF2B5EF4-FFF2-40B4-BE49-F238E27FC236}">
                  <a16:creationId xmlns:a16="http://schemas.microsoft.com/office/drawing/2014/main" id="{330BF1DD-427E-424B-8754-41B528AD540C}"/>
                </a:ext>
              </a:extLst>
            </p:cNvPr>
            <p:cNvPicPr/>
            <p:nvPr/>
          </p:nvPicPr>
          <p:blipFill rotWithShape="1">
            <a:blip r:embed="rId4" cstate="print">
              <a:extLst>
                <a:ext uri="{28A0092B-C50C-407E-A947-70E740481C1C}">
                  <a14:useLocalDpi xmlns:a14="http://schemas.microsoft.com/office/drawing/2010/main" val="0"/>
                </a:ext>
              </a:extLst>
            </a:blip>
            <a:srcRect r="68676"/>
            <a:stretch/>
          </p:blipFill>
          <p:spPr bwMode="auto">
            <a:xfrm>
              <a:off x="2213397" y="1360766"/>
              <a:ext cx="6795136" cy="5060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1">
              <a:extLst>
                <a:ext uri="{FF2B5EF4-FFF2-40B4-BE49-F238E27FC236}">
                  <a16:creationId xmlns:a16="http://schemas.microsoft.com/office/drawing/2014/main" id="{5AB838E9-F38F-4667-AE48-01810A437019}"/>
                </a:ext>
              </a:extLst>
            </p:cNvPr>
            <p:cNvSpPr/>
            <p:nvPr/>
          </p:nvSpPr>
          <p:spPr>
            <a:xfrm rot="854309">
              <a:off x="5228283" y="2360787"/>
              <a:ext cx="491067" cy="31240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 name="直線接點 7">
            <a:extLst>
              <a:ext uri="{FF2B5EF4-FFF2-40B4-BE49-F238E27FC236}">
                <a16:creationId xmlns:a16="http://schemas.microsoft.com/office/drawing/2014/main" id="{142226C2-D4F8-42E1-902D-9F1EDA2AF1C4}"/>
              </a:ext>
            </a:extLst>
          </p:cNvPr>
          <p:cNvCxnSpPr>
            <a:cxnSpLocks/>
          </p:cNvCxnSpPr>
          <p:nvPr/>
        </p:nvCxnSpPr>
        <p:spPr>
          <a:xfrm flipV="1">
            <a:off x="1693333" y="2623997"/>
            <a:ext cx="2607734" cy="2405203"/>
          </a:xfrm>
          <a:prstGeom prst="line">
            <a:avLst/>
          </a:prstGeom>
          <a:ln w="76200">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0" name="直線單箭頭接點 19">
            <a:extLst>
              <a:ext uri="{FF2B5EF4-FFF2-40B4-BE49-F238E27FC236}">
                <a16:creationId xmlns:a16="http://schemas.microsoft.com/office/drawing/2014/main" id="{55C35B73-8019-4F4B-A0B3-3CAC883EF292}"/>
              </a:ext>
            </a:extLst>
          </p:cNvPr>
          <p:cNvCxnSpPr>
            <a:cxnSpLocks/>
          </p:cNvCxnSpPr>
          <p:nvPr/>
        </p:nvCxnSpPr>
        <p:spPr>
          <a:xfrm>
            <a:off x="3074100" y="3793067"/>
            <a:ext cx="1112782" cy="102692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群組 30">
            <a:extLst>
              <a:ext uri="{FF2B5EF4-FFF2-40B4-BE49-F238E27FC236}">
                <a16:creationId xmlns:a16="http://schemas.microsoft.com/office/drawing/2014/main" id="{DD998ACE-9D7F-4011-BBBC-A7DBABD324E2}"/>
              </a:ext>
            </a:extLst>
          </p:cNvPr>
          <p:cNvGrpSpPr/>
          <p:nvPr/>
        </p:nvGrpSpPr>
        <p:grpSpPr>
          <a:xfrm>
            <a:off x="6532253" y="1750233"/>
            <a:ext cx="4932470" cy="4430434"/>
            <a:chOff x="2213397" y="1360766"/>
            <a:chExt cx="6795136" cy="5060065"/>
          </a:xfrm>
        </p:grpSpPr>
        <p:pic>
          <p:nvPicPr>
            <p:cNvPr id="32" name="圖片 31" descr="Image for post">
              <a:extLst>
                <a:ext uri="{FF2B5EF4-FFF2-40B4-BE49-F238E27FC236}">
                  <a16:creationId xmlns:a16="http://schemas.microsoft.com/office/drawing/2014/main" id="{591ABB0D-B418-4FE6-8924-F90BAB37DF62}"/>
                </a:ext>
              </a:extLst>
            </p:cNvPr>
            <p:cNvPicPr/>
            <p:nvPr/>
          </p:nvPicPr>
          <p:blipFill rotWithShape="1">
            <a:blip r:embed="rId4" cstate="print">
              <a:extLst>
                <a:ext uri="{28A0092B-C50C-407E-A947-70E740481C1C}">
                  <a14:useLocalDpi xmlns:a14="http://schemas.microsoft.com/office/drawing/2010/main" val="0"/>
                </a:ext>
              </a:extLst>
            </a:blip>
            <a:srcRect r="68676"/>
            <a:stretch/>
          </p:blipFill>
          <p:spPr bwMode="auto">
            <a:xfrm>
              <a:off x="2213397" y="1360766"/>
              <a:ext cx="6795136" cy="5060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矩形 32">
              <a:extLst>
                <a:ext uri="{FF2B5EF4-FFF2-40B4-BE49-F238E27FC236}">
                  <a16:creationId xmlns:a16="http://schemas.microsoft.com/office/drawing/2014/main" id="{A8CEDE9F-3F4A-42A8-B934-983998AE6E82}"/>
                </a:ext>
              </a:extLst>
            </p:cNvPr>
            <p:cNvSpPr/>
            <p:nvPr/>
          </p:nvSpPr>
          <p:spPr>
            <a:xfrm rot="854309">
              <a:off x="5228283" y="2360787"/>
              <a:ext cx="491067" cy="31240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35">
            <a:extLst>
              <a:ext uri="{FF2B5EF4-FFF2-40B4-BE49-F238E27FC236}">
                <a16:creationId xmlns:a16="http://schemas.microsoft.com/office/drawing/2014/main" id="{BD256E96-BC3E-4DA7-B0F7-08EAC0843099}"/>
              </a:ext>
            </a:extLst>
          </p:cNvPr>
          <p:cNvGrpSpPr/>
          <p:nvPr/>
        </p:nvGrpSpPr>
        <p:grpSpPr>
          <a:xfrm rot="19405184">
            <a:off x="7595067" y="2595711"/>
            <a:ext cx="2607734" cy="2405203"/>
            <a:chOff x="7555387" y="2623997"/>
            <a:chExt cx="2607734" cy="2405203"/>
          </a:xfrm>
        </p:grpSpPr>
        <p:cxnSp>
          <p:nvCxnSpPr>
            <p:cNvPr id="34" name="直線接點 33">
              <a:extLst>
                <a:ext uri="{FF2B5EF4-FFF2-40B4-BE49-F238E27FC236}">
                  <a16:creationId xmlns:a16="http://schemas.microsoft.com/office/drawing/2014/main" id="{8744E414-D5C7-44CF-AB7C-A0EFB0F3B3CE}"/>
                </a:ext>
              </a:extLst>
            </p:cNvPr>
            <p:cNvCxnSpPr>
              <a:cxnSpLocks/>
            </p:cNvCxnSpPr>
            <p:nvPr/>
          </p:nvCxnSpPr>
          <p:spPr>
            <a:xfrm flipV="1">
              <a:off x="7555387" y="2623997"/>
              <a:ext cx="2607734" cy="2405203"/>
            </a:xfrm>
            <a:prstGeom prst="line">
              <a:avLst/>
            </a:prstGeom>
            <a:ln w="76200">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35" name="直線單箭頭接點 34">
              <a:extLst>
                <a:ext uri="{FF2B5EF4-FFF2-40B4-BE49-F238E27FC236}">
                  <a16:creationId xmlns:a16="http://schemas.microsoft.com/office/drawing/2014/main" id="{EED3AFA4-D041-431B-984C-2A54C71E7ECF}"/>
                </a:ext>
              </a:extLst>
            </p:cNvPr>
            <p:cNvCxnSpPr>
              <a:cxnSpLocks/>
            </p:cNvCxnSpPr>
            <p:nvPr/>
          </p:nvCxnSpPr>
          <p:spPr>
            <a:xfrm>
              <a:off x="8958808" y="3827966"/>
              <a:ext cx="1006229" cy="102031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 name="直線單箭頭接點 38">
            <a:extLst>
              <a:ext uri="{FF2B5EF4-FFF2-40B4-BE49-F238E27FC236}">
                <a16:creationId xmlns:a16="http://schemas.microsoft.com/office/drawing/2014/main" id="{AF5CFFE8-BC23-436D-94EF-3BE36669D804}"/>
              </a:ext>
            </a:extLst>
          </p:cNvPr>
          <p:cNvCxnSpPr>
            <a:cxnSpLocks/>
          </p:cNvCxnSpPr>
          <p:nvPr/>
        </p:nvCxnSpPr>
        <p:spPr>
          <a:xfrm flipH="1">
            <a:off x="4581582" y="4745542"/>
            <a:ext cx="561028" cy="826514"/>
          </a:xfrm>
          <a:prstGeom prst="straightConnector1">
            <a:avLst/>
          </a:prstGeom>
          <a:ln w="762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工程數學精華版">
            <a:extLst>
              <a:ext uri="{FF2B5EF4-FFF2-40B4-BE49-F238E27FC236}">
                <a16:creationId xmlns:a16="http://schemas.microsoft.com/office/drawing/2014/main" id="{15C54AD2-0BF5-43E8-9C3A-4F530151ED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459"/>
          <a:stretch/>
        </p:blipFill>
        <p:spPr bwMode="auto">
          <a:xfrm>
            <a:off x="655530" y="79847"/>
            <a:ext cx="4932471" cy="1415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cxnSp>
        <p:nvCxnSpPr>
          <p:cNvPr id="46" name="直線單箭頭接點 45">
            <a:extLst>
              <a:ext uri="{FF2B5EF4-FFF2-40B4-BE49-F238E27FC236}">
                <a16:creationId xmlns:a16="http://schemas.microsoft.com/office/drawing/2014/main" id="{99636EBC-E4A4-4502-89C1-07898C6E631F}"/>
              </a:ext>
            </a:extLst>
          </p:cNvPr>
          <p:cNvCxnSpPr>
            <a:cxnSpLocks/>
          </p:cNvCxnSpPr>
          <p:nvPr/>
        </p:nvCxnSpPr>
        <p:spPr>
          <a:xfrm flipV="1">
            <a:off x="9962464" y="3826598"/>
            <a:ext cx="557602" cy="893100"/>
          </a:xfrm>
          <a:prstGeom prst="straightConnector1">
            <a:avLst/>
          </a:prstGeom>
          <a:ln w="762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ABBFE1DB-4F97-4484-AFC2-DDE5FE7587EB}"/>
              </a:ext>
            </a:extLst>
          </p:cNvPr>
          <p:cNvCxnSpPr>
            <a:cxnSpLocks/>
          </p:cNvCxnSpPr>
          <p:nvPr/>
        </p:nvCxnSpPr>
        <p:spPr>
          <a:xfrm flipH="1">
            <a:off x="3578603" y="4772182"/>
            <a:ext cx="561028" cy="826514"/>
          </a:xfrm>
          <a:prstGeom prst="straightConnector1">
            <a:avLst/>
          </a:prstGeom>
          <a:ln w="762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4866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up)">
                                      <p:cBhvr>
                                        <p:cTn id="23" dur="500"/>
                                        <p:tgtEl>
                                          <p:spTgt spid="39"/>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up)">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down)">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ppt_x"/>
                                          </p:val>
                                        </p:tav>
                                        <p:tav tm="100000">
                                          <p:val>
                                            <p:strVal val="#ppt_x"/>
                                          </p:val>
                                        </p:tav>
                                      </p:tavLst>
                                    </p:anim>
                                    <p:anim calcmode="lin" valueType="num">
                                      <p:cBhvr additive="base">
                                        <p:cTn id="43" dur="500" fill="hold"/>
                                        <p:tgtEl>
                                          <p:spTgt spid="31"/>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995415" y="1444666"/>
            <a:ext cx="10477499" cy="6595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數學方程式</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Perceptron Learning Algorithm (PLA)</a:t>
            </a:r>
          </a:p>
        </p:txBody>
      </p:sp>
      <p:pic>
        <p:nvPicPr>
          <p:cNvPr id="7" name="圖片 6" descr="Image for post">
            <a:extLst>
              <a:ext uri="{FF2B5EF4-FFF2-40B4-BE49-F238E27FC236}">
                <a16:creationId xmlns:a16="http://schemas.microsoft.com/office/drawing/2014/main" id="{12EF5984-B1A8-48D4-AFDF-225D67A240F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87967" y="2515870"/>
            <a:ext cx="7148513" cy="3587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463694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995415" y="1444666"/>
            <a:ext cx="10477499" cy="195220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簡單來說就是透過不斷的內積、修正錯誤，近而找到一條可以將資料分成兩類的演算法。</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國中數學：</a:t>
            </a:r>
            <a:endParaRPr lang="en-US" altLang="zh-TW" sz="28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Perceptron Learning Algorithm (PLA)</a:t>
            </a:r>
          </a:p>
        </p:txBody>
      </p:sp>
      <p:grpSp>
        <p:nvGrpSpPr>
          <p:cNvPr id="2" name="群組 1">
            <a:extLst>
              <a:ext uri="{FF2B5EF4-FFF2-40B4-BE49-F238E27FC236}">
                <a16:creationId xmlns:a16="http://schemas.microsoft.com/office/drawing/2014/main" id="{4C980BB4-4849-4C96-BDC0-50FF2A287E70}"/>
              </a:ext>
            </a:extLst>
          </p:cNvPr>
          <p:cNvGrpSpPr/>
          <p:nvPr/>
        </p:nvGrpSpPr>
        <p:grpSpPr>
          <a:xfrm>
            <a:off x="1292033" y="3465560"/>
            <a:ext cx="10477499" cy="2987729"/>
            <a:chOff x="1892300" y="3585502"/>
            <a:chExt cx="9217660" cy="2403818"/>
          </a:xfrm>
        </p:grpSpPr>
        <p:pic>
          <p:nvPicPr>
            <p:cNvPr id="6" name="圖片 5">
              <a:extLst>
                <a:ext uri="{FF2B5EF4-FFF2-40B4-BE49-F238E27FC236}">
                  <a16:creationId xmlns:a16="http://schemas.microsoft.com/office/drawing/2014/main" id="{2829AB6F-FD07-45FE-BCC7-688EC07977B8}"/>
                </a:ext>
              </a:extLst>
            </p:cNvPr>
            <p:cNvPicPr/>
            <p:nvPr/>
          </p:nvPicPr>
          <p:blipFill>
            <a:blip r:embed="rId4"/>
            <a:stretch>
              <a:fillRect/>
            </a:stretch>
          </p:blipFill>
          <p:spPr>
            <a:xfrm>
              <a:off x="1892300" y="3613136"/>
              <a:ext cx="4203700" cy="2376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圖片 7">
              <a:extLst>
                <a:ext uri="{FF2B5EF4-FFF2-40B4-BE49-F238E27FC236}">
                  <a16:creationId xmlns:a16="http://schemas.microsoft.com/office/drawing/2014/main" id="{AC52F6F0-1677-48B6-BC29-0FBACAD984F5}"/>
                </a:ext>
              </a:extLst>
            </p:cNvPr>
            <p:cNvPicPr/>
            <p:nvPr/>
          </p:nvPicPr>
          <p:blipFill>
            <a:blip r:embed="rId5"/>
            <a:stretch>
              <a:fillRect/>
            </a:stretch>
          </p:blipFill>
          <p:spPr>
            <a:xfrm>
              <a:off x="6450012" y="3585502"/>
              <a:ext cx="4659948" cy="2376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7026532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95415" y="1444666"/>
            <a:ext cx="10477499" cy="6595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假設資料有四筆：</a:t>
            </a:r>
            <a:endParaRPr lang="en-US" altLang="zh-TW" sz="28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Perceptron Learning Algorithm (PLA)</a:t>
            </a:r>
          </a:p>
        </p:txBody>
      </p:sp>
      <p:pic>
        <p:nvPicPr>
          <p:cNvPr id="9" name="圖片 8">
            <a:extLst>
              <a:ext uri="{FF2B5EF4-FFF2-40B4-BE49-F238E27FC236}">
                <a16:creationId xmlns:a16="http://schemas.microsoft.com/office/drawing/2014/main" id="{2B73D606-4F73-48F5-927E-F4430800C28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918" y="2596832"/>
            <a:ext cx="4796421" cy="33820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1" name="表格 10">
            <a:extLst>
              <a:ext uri="{FF2B5EF4-FFF2-40B4-BE49-F238E27FC236}">
                <a16:creationId xmlns:a16="http://schemas.microsoft.com/office/drawing/2014/main" id="{486A8F91-9DE9-40C5-B0EB-0B460FD7D6DA}"/>
              </a:ext>
            </a:extLst>
          </p:cNvPr>
          <p:cNvGraphicFramePr>
            <a:graphicFrameLocks noGrp="1"/>
          </p:cNvGraphicFramePr>
          <p:nvPr>
            <p:extLst>
              <p:ext uri="{D42A27DB-BD31-4B8C-83A1-F6EECF244321}">
                <p14:modId xmlns:p14="http://schemas.microsoft.com/office/powerpoint/2010/main" val="1367655337"/>
              </p:ext>
            </p:extLst>
          </p:nvPr>
        </p:nvGraphicFramePr>
        <p:xfrm>
          <a:off x="995415" y="3259261"/>
          <a:ext cx="4122420" cy="1828800"/>
        </p:xfrm>
        <a:graphic>
          <a:graphicData uri="http://schemas.openxmlformats.org/drawingml/2006/table">
            <a:tbl>
              <a:tblPr firstRow="1" bandRow="1">
                <a:tableStyleId>{5C22544A-7EE6-4342-B048-85BDC9FD1C3A}</a:tableStyleId>
              </a:tblPr>
              <a:tblGrid>
                <a:gridCol w="1374140">
                  <a:extLst>
                    <a:ext uri="{9D8B030D-6E8A-4147-A177-3AD203B41FA5}">
                      <a16:colId xmlns:a16="http://schemas.microsoft.com/office/drawing/2014/main" val="1801233966"/>
                    </a:ext>
                  </a:extLst>
                </a:gridCol>
                <a:gridCol w="1374140">
                  <a:extLst>
                    <a:ext uri="{9D8B030D-6E8A-4147-A177-3AD203B41FA5}">
                      <a16:colId xmlns:a16="http://schemas.microsoft.com/office/drawing/2014/main" val="1649451018"/>
                    </a:ext>
                  </a:extLst>
                </a:gridCol>
                <a:gridCol w="1374140">
                  <a:extLst>
                    <a:ext uri="{9D8B030D-6E8A-4147-A177-3AD203B41FA5}">
                      <a16:colId xmlns:a16="http://schemas.microsoft.com/office/drawing/2014/main" val="3561641023"/>
                    </a:ext>
                  </a:extLst>
                </a:gridCol>
              </a:tblGrid>
              <a:tr h="289980">
                <a:tc>
                  <a:txBody>
                    <a:bodyPr/>
                    <a:lstStyle/>
                    <a:p>
                      <a:pPr algn="ctr"/>
                      <a:r>
                        <a:rPr lang="en-US" altLang="zh-TW" dirty="0"/>
                        <a:t>x</a:t>
                      </a:r>
                      <a:endParaRPr lang="zh-TW" altLang="en-US" dirty="0"/>
                    </a:p>
                  </a:txBody>
                  <a:tcPr/>
                </a:tc>
                <a:tc>
                  <a:txBody>
                    <a:bodyPr/>
                    <a:lstStyle/>
                    <a:p>
                      <a:pPr algn="ctr"/>
                      <a:r>
                        <a:rPr lang="en-US" altLang="zh-TW" dirty="0"/>
                        <a:t>y</a:t>
                      </a:r>
                      <a:endParaRPr lang="zh-TW" altLang="en-US" dirty="0"/>
                    </a:p>
                  </a:txBody>
                  <a:tcPr/>
                </a:tc>
                <a:tc>
                  <a:txBody>
                    <a:bodyPr/>
                    <a:lstStyle/>
                    <a:p>
                      <a:pPr algn="ctr"/>
                      <a:r>
                        <a:rPr lang="en-US" altLang="zh-TW" dirty="0"/>
                        <a:t>label</a:t>
                      </a:r>
                      <a:endParaRPr lang="zh-TW" altLang="en-US" dirty="0"/>
                    </a:p>
                  </a:txBody>
                  <a:tcPr/>
                </a:tc>
                <a:extLst>
                  <a:ext uri="{0D108BD9-81ED-4DB2-BD59-A6C34878D82A}">
                    <a16:rowId xmlns:a16="http://schemas.microsoft.com/office/drawing/2014/main" val="4044536010"/>
                  </a:ext>
                </a:extLst>
              </a:tr>
              <a:tr h="289980">
                <a:tc>
                  <a:txBody>
                    <a:bodyPr/>
                    <a:lstStyle/>
                    <a:p>
                      <a:pPr algn="ctr"/>
                      <a:r>
                        <a:rPr lang="en-US" altLang="zh-TW" dirty="0"/>
                        <a:t>1.0</a:t>
                      </a:r>
                      <a:endParaRPr lang="zh-TW" altLang="en-US" dirty="0"/>
                    </a:p>
                  </a:txBody>
                  <a:tcPr/>
                </a:tc>
                <a:tc>
                  <a:txBody>
                    <a:bodyPr/>
                    <a:lstStyle/>
                    <a:p>
                      <a:pPr algn="ctr"/>
                      <a:r>
                        <a:rPr lang="en-US" altLang="zh-TW" dirty="0"/>
                        <a:t>-0.5</a:t>
                      </a:r>
                      <a:endParaRPr lang="zh-TW" altLang="en-US" dirty="0"/>
                    </a:p>
                  </a:txBody>
                  <a:tcPr/>
                </a:tc>
                <a:tc>
                  <a:txBody>
                    <a:bodyPr/>
                    <a:lstStyle/>
                    <a:p>
                      <a:pPr algn="ctr"/>
                      <a:r>
                        <a:rPr lang="en-US" altLang="zh-TW" dirty="0"/>
                        <a:t>-1</a:t>
                      </a:r>
                      <a:endParaRPr lang="zh-TW" altLang="en-US" dirty="0"/>
                    </a:p>
                  </a:txBody>
                  <a:tcPr/>
                </a:tc>
                <a:extLst>
                  <a:ext uri="{0D108BD9-81ED-4DB2-BD59-A6C34878D82A}">
                    <a16:rowId xmlns:a16="http://schemas.microsoft.com/office/drawing/2014/main" val="2095398928"/>
                  </a:ext>
                </a:extLst>
              </a:tr>
              <a:tr h="289980">
                <a:tc>
                  <a:txBody>
                    <a:bodyPr/>
                    <a:lstStyle/>
                    <a:p>
                      <a:pPr algn="ctr"/>
                      <a:r>
                        <a:rPr lang="en-US" altLang="zh-TW" dirty="0"/>
                        <a:t>-1.0</a:t>
                      </a:r>
                      <a:endParaRPr lang="zh-TW" altLang="en-US" dirty="0"/>
                    </a:p>
                  </a:txBody>
                  <a:tcPr/>
                </a:tc>
                <a:tc>
                  <a:txBody>
                    <a:bodyPr/>
                    <a:lstStyle/>
                    <a:p>
                      <a:pPr algn="ctr"/>
                      <a:r>
                        <a:rPr lang="en-US" altLang="zh-TW" dirty="0"/>
                        <a:t>-0.5</a:t>
                      </a:r>
                      <a:endParaRPr lang="zh-TW" altLang="en-US" dirty="0"/>
                    </a:p>
                  </a:txBody>
                  <a:tcPr/>
                </a:tc>
                <a:tc>
                  <a:txBody>
                    <a:bodyPr/>
                    <a:lstStyle/>
                    <a:p>
                      <a:pPr algn="ctr"/>
                      <a:r>
                        <a:rPr lang="en-US" altLang="zh-TW" dirty="0"/>
                        <a:t>-1</a:t>
                      </a:r>
                      <a:endParaRPr lang="zh-TW" altLang="en-US" dirty="0"/>
                    </a:p>
                  </a:txBody>
                  <a:tcPr/>
                </a:tc>
                <a:extLst>
                  <a:ext uri="{0D108BD9-81ED-4DB2-BD59-A6C34878D82A}">
                    <a16:rowId xmlns:a16="http://schemas.microsoft.com/office/drawing/2014/main" val="775862486"/>
                  </a:ext>
                </a:extLst>
              </a:tr>
              <a:tr h="289980">
                <a:tc>
                  <a:txBody>
                    <a:bodyPr/>
                    <a:lstStyle/>
                    <a:p>
                      <a:pPr algn="ctr"/>
                      <a:r>
                        <a:rPr lang="en-US" altLang="zh-TW" dirty="0"/>
                        <a:t>1.0</a:t>
                      </a:r>
                      <a:endParaRPr lang="zh-TW" altLang="en-US" dirty="0"/>
                    </a:p>
                  </a:txBody>
                  <a:tcPr/>
                </a:tc>
                <a:tc>
                  <a:txBody>
                    <a:bodyPr/>
                    <a:lstStyle/>
                    <a:p>
                      <a:pPr algn="ctr"/>
                      <a:r>
                        <a:rPr lang="en-US" altLang="zh-TW" dirty="0"/>
                        <a:t>0.5</a:t>
                      </a:r>
                      <a:endParaRPr lang="zh-TW" altLang="en-US" dirty="0"/>
                    </a:p>
                  </a:txBody>
                  <a:tcPr/>
                </a:tc>
                <a:tc>
                  <a:txBody>
                    <a:bodyPr/>
                    <a:lstStyle/>
                    <a:p>
                      <a:pPr algn="ctr"/>
                      <a:r>
                        <a:rPr lang="en-US" altLang="zh-TW" dirty="0"/>
                        <a:t>1</a:t>
                      </a:r>
                      <a:endParaRPr lang="zh-TW" altLang="en-US" dirty="0"/>
                    </a:p>
                  </a:txBody>
                  <a:tcPr/>
                </a:tc>
                <a:extLst>
                  <a:ext uri="{0D108BD9-81ED-4DB2-BD59-A6C34878D82A}">
                    <a16:rowId xmlns:a16="http://schemas.microsoft.com/office/drawing/2014/main" val="3803650894"/>
                  </a:ext>
                </a:extLst>
              </a:tr>
              <a:tr h="289980">
                <a:tc>
                  <a:txBody>
                    <a:bodyPr/>
                    <a:lstStyle/>
                    <a:p>
                      <a:pPr algn="ctr"/>
                      <a:r>
                        <a:rPr lang="en-US" altLang="zh-TW" dirty="0"/>
                        <a:t>-1.0</a:t>
                      </a:r>
                      <a:endParaRPr lang="zh-TW" altLang="en-US" dirty="0"/>
                    </a:p>
                  </a:txBody>
                  <a:tcPr/>
                </a:tc>
                <a:tc>
                  <a:txBody>
                    <a:bodyPr/>
                    <a:lstStyle/>
                    <a:p>
                      <a:pPr algn="ctr"/>
                      <a:r>
                        <a:rPr lang="en-US" altLang="zh-TW" dirty="0"/>
                        <a:t>0.5</a:t>
                      </a:r>
                      <a:endParaRPr lang="zh-TW" altLang="en-US" dirty="0"/>
                    </a:p>
                  </a:txBody>
                  <a:tcPr/>
                </a:tc>
                <a:tc>
                  <a:txBody>
                    <a:bodyPr/>
                    <a:lstStyle/>
                    <a:p>
                      <a:pPr algn="ctr"/>
                      <a:r>
                        <a:rPr lang="en-US" altLang="zh-TW" dirty="0"/>
                        <a:t>1</a:t>
                      </a:r>
                      <a:endParaRPr lang="zh-TW" altLang="en-US" dirty="0"/>
                    </a:p>
                  </a:txBody>
                  <a:tcPr/>
                </a:tc>
                <a:extLst>
                  <a:ext uri="{0D108BD9-81ED-4DB2-BD59-A6C34878D82A}">
                    <a16:rowId xmlns:a16="http://schemas.microsoft.com/office/drawing/2014/main" val="2638466282"/>
                  </a:ext>
                </a:extLst>
              </a:tr>
            </a:tbl>
          </a:graphicData>
        </a:graphic>
      </p:graphicFrame>
    </p:spTree>
    <p:extLst>
      <p:ext uri="{BB962C8B-B14F-4D97-AF65-F5344CB8AC3E}">
        <p14:creationId xmlns:p14="http://schemas.microsoft.com/office/powerpoint/2010/main" val="15679445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686761" y="966695"/>
            <a:ext cx="11206566" cy="5805564"/>
          </a:xfrm>
          <a:prstGeom prst="rect">
            <a:avLst/>
          </a:prstGeom>
          <a:noFill/>
        </p:spPr>
        <p:txBody>
          <a:bodyPr wrap="square" rtlCol="0">
            <a:spAutoFit/>
          </a:bodyPr>
          <a:lstStyle/>
          <a:p>
            <a:pPr marL="185738" indent="-185738">
              <a:lnSpc>
                <a:spcPts val="32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由於一開始沒有線，我們設</a:t>
            </a:r>
            <a:r>
              <a:rPr lang="en-US" altLang="zh-TW" sz="2400" dirty="0">
                <a:latin typeface="微軟正黑體" panose="020B0604030504040204" pitchFamily="34" charset="-120"/>
                <a:ea typeface="微軟正黑體" panose="020B0604030504040204" pitchFamily="34" charset="-120"/>
              </a:rPr>
              <a:t>w0</a:t>
            </a:r>
            <a:r>
              <a:rPr lang="zh-TW" altLang="en-US" sz="2400" dirty="0">
                <a:latin typeface="微軟正黑體" panose="020B0604030504040204" pitchFamily="34" charset="-120"/>
                <a:ea typeface="微軟正黑體" panose="020B0604030504040204" pitchFamily="34" charset="-120"/>
              </a:rPr>
              <a:t>是原點 </a:t>
            </a:r>
            <a:r>
              <a:rPr lang="en-US" altLang="zh-TW" sz="2400" dirty="0">
                <a:latin typeface="微軟正黑體" panose="020B0604030504040204" pitchFamily="34" charset="-120"/>
                <a:ea typeface="微軟正黑體" panose="020B0604030504040204" pitchFamily="34" charset="-120"/>
              </a:rPr>
              <a:t>(0, 0)</a:t>
            </a:r>
            <a:r>
              <a:rPr lang="zh-TW" altLang="en-US" sz="2400" dirty="0">
                <a:latin typeface="微軟正黑體" panose="020B0604030504040204" pitchFamily="34" charset="-120"/>
                <a:ea typeface="微軟正黑體" panose="020B0604030504040204" pitchFamily="34" charset="-120"/>
              </a:rPr>
              <a:t>，因為沒有線所以分類都是錯的。就找資料中的第一筆 </a:t>
            </a:r>
            <a:r>
              <a:rPr lang="en-US" altLang="zh-TW" sz="2400" dirty="0">
                <a:solidFill>
                  <a:srgbClr val="FF0000"/>
                </a:solidFill>
                <a:latin typeface="微軟正黑體" panose="020B0604030504040204" pitchFamily="34" charset="-120"/>
                <a:ea typeface="微軟正黑體" panose="020B0604030504040204" pitchFamily="34" charset="-120"/>
              </a:rPr>
              <a:t>x0 (1, -0.5)</a:t>
            </a:r>
            <a:r>
              <a:rPr lang="zh-TW" altLang="en-US" sz="2400" dirty="0">
                <a:solidFill>
                  <a:srgbClr val="FF0000"/>
                </a:solidFill>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來產生第一條修正後的線。</a:t>
            </a:r>
          </a:p>
          <a:p>
            <a:pPr marL="185738" indent="-185738">
              <a:lnSpc>
                <a:spcPts val="32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這條修正後的線，法向量就是 </a:t>
            </a:r>
            <a:r>
              <a:rPr lang="en-US" altLang="zh-TW" sz="2400" dirty="0">
                <a:latin typeface="微軟正黑體" panose="020B0604030504040204" pitchFamily="34" charset="-120"/>
                <a:ea typeface="微軟正黑體" panose="020B0604030504040204" pitchFamily="34" charset="-120"/>
              </a:rPr>
              <a:t>w1</a:t>
            </a:r>
            <a:endParaRPr lang="zh-TW" altLang="en-US"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w1 = w0 + x0*(</a:t>
            </a:r>
            <a:r>
              <a:rPr lang="zh-TW" altLang="en-US" sz="2400" dirty="0">
                <a:latin typeface="微軟正黑體" panose="020B0604030504040204" pitchFamily="34" charset="-120"/>
                <a:ea typeface="微軟正黑體" panose="020B0604030504040204" pitchFamily="34" charset="-120"/>
              </a:rPr>
              <a:t>函數的</a:t>
            </a:r>
            <a:r>
              <a:rPr lang="en-US" altLang="zh-TW" sz="2400" dirty="0">
                <a:latin typeface="微軟正黑體" panose="020B0604030504040204" pitchFamily="34" charset="-120"/>
                <a:ea typeface="微軟正黑體" panose="020B0604030504040204" pitchFamily="34" charset="-120"/>
              </a:rPr>
              <a:t>output) =(0, 0)+(1, -0.5)*(</a:t>
            </a:r>
            <a:r>
              <a:rPr lang="en-US" altLang="zh-TW" sz="2400" dirty="0">
                <a:solidFill>
                  <a:srgbClr val="FF0000"/>
                </a:solidFill>
                <a:latin typeface="微軟正黑體" panose="020B0604030504040204" pitchFamily="34" charset="-120"/>
                <a:ea typeface="微軟正黑體" panose="020B0604030504040204" pitchFamily="34" charset="-120"/>
              </a:rPr>
              <a:t>-1</a:t>
            </a:r>
            <a:r>
              <a:rPr lang="en-US" altLang="zh-TW" sz="2400" dirty="0">
                <a:latin typeface="微軟正黑體" panose="020B0604030504040204" pitchFamily="34" charset="-120"/>
                <a:ea typeface="微軟正黑體" panose="020B0604030504040204" pitchFamily="34" charset="-120"/>
              </a:rPr>
              <a:t>) = (-1, 0.5) </a:t>
            </a:r>
            <a:r>
              <a:rPr lang="zh-TW" altLang="en-US" sz="2400" dirty="0">
                <a:latin typeface="微軟正黑體" panose="020B0604030504040204" pitchFamily="34" charset="-120"/>
                <a:ea typeface="微軟正黑體" panose="020B0604030504040204" pitchFamily="34" charset="-120"/>
              </a:rPr>
              <a:t>這條藍色虛線。</a:t>
            </a: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endParaRPr lang="en-US" altLang="zh-TW" sz="2400" dirty="0">
              <a:latin typeface="微軟正黑體" panose="020B0604030504040204" pitchFamily="34" charset="-120"/>
              <a:ea typeface="微軟正黑體" panose="020B0604030504040204" pitchFamily="34" charset="-120"/>
            </a:endParaRPr>
          </a:p>
          <a:p>
            <a:pPr marL="185738" indent="-185738">
              <a:lnSpc>
                <a:spcPts val="32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因此，以　</a:t>
            </a:r>
            <a:r>
              <a:rPr lang="en-US" altLang="zh-TW" sz="2400" dirty="0">
                <a:latin typeface="微軟正黑體" panose="020B0604030504040204" pitchFamily="34" charset="-120"/>
                <a:ea typeface="微軟正黑體" panose="020B0604030504040204" pitchFamily="34" charset="-120"/>
              </a:rPr>
              <a:t>w1(-1, 0.5)</a:t>
            </a:r>
            <a:r>
              <a:rPr lang="zh-TW" altLang="en-US" sz="2400" dirty="0">
                <a:latin typeface="微軟正黑體" panose="020B0604030504040204" pitchFamily="34" charset="-120"/>
                <a:ea typeface="微軟正黑體" panose="020B0604030504040204" pitchFamily="34" charset="-120"/>
              </a:rPr>
              <a:t>為法向量的直線就是垂直於這藍色虛線的</a:t>
            </a:r>
            <a:r>
              <a:rPr lang="en-US" altLang="zh-TW" sz="2400" dirty="0">
                <a:latin typeface="微軟正黑體" panose="020B0604030504040204" pitchFamily="34" charset="-120"/>
                <a:ea typeface="微軟正黑體" panose="020B0604030504040204" pitchFamily="34" charset="-120"/>
              </a:rPr>
              <a:t>y=2x</a:t>
            </a:r>
            <a:endParaRPr lang="zh-TW" altLang="en-US" sz="24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4176"/>
            <a:ext cx="9344130" cy="943628"/>
          </a:xfrm>
        </p:spPr>
        <p:txBody>
          <a:bodyPr vert="horz" lIns="91440" tIns="45720" rIns="91440" bIns="45720" rtlCol="0" anchor="b">
            <a:normAutofit/>
          </a:bodyPr>
          <a:lstStyle/>
          <a:p>
            <a:pPr fontAlgn="base"/>
            <a:r>
              <a:rPr lang="en-US" altLang="zh-TW" dirty="0"/>
              <a:t>Perceptron Learning Algorithm (PLA)</a:t>
            </a:r>
          </a:p>
        </p:txBody>
      </p:sp>
      <p:pic>
        <p:nvPicPr>
          <p:cNvPr id="6" name="圖片 5">
            <a:extLst>
              <a:ext uri="{FF2B5EF4-FFF2-40B4-BE49-F238E27FC236}">
                <a16:creationId xmlns:a16="http://schemas.microsoft.com/office/drawing/2014/main" id="{5840110D-72EB-48C7-B219-2DCD15515A0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5823" y="2883773"/>
            <a:ext cx="3412449" cy="3253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0" name="群組 9">
            <a:extLst>
              <a:ext uri="{FF2B5EF4-FFF2-40B4-BE49-F238E27FC236}">
                <a16:creationId xmlns:a16="http://schemas.microsoft.com/office/drawing/2014/main" id="{D3B7D886-6B89-4943-8B4F-06CAFAD1756E}"/>
              </a:ext>
            </a:extLst>
          </p:cNvPr>
          <p:cNvGrpSpPr/>
          <p:nvPr/>
        </p:nvGrpSpPr>
        <p:grpSpPr>
          <a:xfrm>
            <a:off x="8129413" y="3295563"/>
            <a:ext cx="3968487" cy="1015664"/>
            <a:chOff x="6290043" y="3368525"/>
            <a:chExt cx="3968487" cy="1015664"/>
          </a:xfrm>
        </p:grpSpPr>
        <p:pic>
          <p:nvPicPr>
            <p:cNvPr id="7" name="圖片 6" descr="Image for post">
              <a:extLst>
                <a:ext uri="{FF2B5EF4-FFF2-40B4-BE49-F238E27FC236}">
                  <a16:creationId xmlns:a16="http://schemas.microsoft.com/office/drawing/2014/main" id="{3A7CEEBE-9507-4247-8F55-C54107D72E0F}"/>
                </a:ext>
              </a:extLst>
            </p:cNvPr>
            <p:cNvPicPr/>
            <p:nvPr/>
          </p:nvPicPr>
          <p:blipFill rotWithShape="1">
            <a:blip r:embed="rId4">
              <a:extLst>
                <a:ext uri="{28A0092B-C50C-407E-A947-70E740481C1C}">
                  <a14:useLocalDpi xmlns:a14="http://schemas.microsoft.com/office/drawing/2010/main" val="0"/>
                </a:ext>
              </a:extLst>
            </a:blip>
            <a:srcRect l="73149" t="43486" r="1546" b="27681"/>
            <a:stretch/>
          </p:blipFill>
          <p:spPr bwMode="auto">
            <a:xfrm>
              <a:off x="8449609" y="3368525"/>
              <a:ext cx="1808921" cy="1015664"/>
            </a:xfrm>
            <a:prstGeom prst="rect">
              <a:avLst/>
            </a:prstGeom>
            <a:ln>
              <a:noFill/>
            </a:ln>
            <a:effectLst>
              <a:outerShdw blurRad="190500" algn="tl" rotWithShape="0">
                <a:srgbClr val="000000">
                  <a:alpha val="70000"/>
                </a:srgbClr>
              </a:outerShdw>
            </a:effectLst>
          </p:spPr>
        </p:pic>
        <p:sp>
          <p:nvSpPr>
            <p:cNvPr id="2" name="文字方塊 1">
              <a:extLst>
                <a:ext uri="{FF2B5EF4-FFF2-40B4-BE49-F238E27FC236}">
                  <a16:creationId xmlns:a16="http://schemas.microsoft.com/office/drawing/2014/main" id="{1166286E-6D85-47F3-B6E2-1485E589539D}"/>
                </a:ext>
              </a:extLst>
            </p:cNvPr>
            <p:cNvSpPr txBox="1"/>
            <p:nvPr/>
          </p:nvSpPr>
          <p:spPr>
            <a:xfrm>
              <a:off x="6290043" y="3368525"/>
              <a:ext cx="2159566" cy="1015663"/>
            </a:xfrm>
            <a:prstGeom prst="rect">
              <a:avLst/>
            </a:prstGeom>
            <a:solidFill>
              <a:schemeClr val="tx1"/>
            </a:solidFill>
          </p:spPr>
          <p:txBody>
            <a:bodyPr wrap="none" rtlCol="0">
              <a:spAutoFit/>
            </a:bodyPr>
            <a:lstStyle/>
            <a:p>
              <a:pPr algn="ctr"/>
              <a:r>
                <a:rPr lang="en-US" altLang="zh-TW" sz="2000" dirty="0">
                  <a:solidFill>
                    <a:schemeClr val="bg1"/>
                  </a:solidFill>
                </a:rPr>
                <a:t>w0 </a:t>
              </a:r>
              <a:r>
                <a:rPr lang="zh-TW" altLang="en-US" sz="2000" dirty="0">
                  <a:solidFill>
                    <a:schemeClr val="bg1"/>
                  </a:solidFill>
                </a:rPr>
                <a:t>和</a:t>
              </a:r>
              <a:r>
                <a:rPr lang="en-US" altLang="zh-TW" sz="2000" dirty="0">
                  <a:solidFill>
                    <a:schemeClr val="bg1"/>
                  </a:solidFill>
                </a:rPr>
                <a:t>x0</a:t>
              </a:r>
              <a:r>
                <a:rPr lang="zh-TW" altLang="en-US" sz="2000" dirty="0">
                  <a:solidFill>
                    <a:schemeClr val="bg1"/>
                  </a:solidFill>
                </a:rPr>
                <a:t>的內積為</a:t>
              </a:r>
              <a:endParaRPr lang="en-US" altLang="zh-TW" sz="2000" dirty="0">
                <a:solidFill>
                  <a:schemeClr val="bg1"/>
                </a:solidFill>
              </a:endParaRPr>
            </a:p>
            <a:p>
              <a:pPr algn="ctr"/>
              <a:r>
                <a:rPr lang="en-US" altLang="zh-TW" sz="2000" dirty="0">
                  <a:solidFill>
                    <a:schemeClr val="bg1"/>
                  </a:solidFill>
                </a:rPr>
                <a:t>(0,0)x(1,-0.5)=0</a:t>
              </a:r>
            </a:p>
            <a:p>
              <a:pPr algn="ctr"/>
              <a:r>
                <a:rPr lang="zh-TW" altLang="en-US" sz="2000" dirty="0">
                  <a:solidFill>
                    <a:schemeClr val="bg1"/>
                  </a:solidFill>
                </a:rPr>
                <a:t>所以要乘上 </a:t>
              </a:r>
              <a:r>
                <a:rPr lang="en-US" altLang="zh-TW" sz="2000" dirty="0">
                  <a:solidFill>
                    <a:srgbClr val="FF0000"/>
                  </a:solidFill>
                </a:rPr>
                <a:t>-1</a:t>
              </a:r>
            </a:p>
          </p:txBody>
        </p:sp>
      </p:grpSp>
      <p:cxnSp>
        <p:nvCxnSpPr>
          <p:cNvPr id="8" name="直線單箭頭接點 7">
            <a:extLst>
              <a:ext uri="{FF2B5EF4-FFF2-40B4-BE49-F238E27FC236}">
                <a16:creationId xmlns:a16="http://schemas.microsoft.com/office/drawing/2014/main" id="{0BBA85AF-FF4B-49FE-8DEC-46813272F3B0}"/>
              </a:ext>
            </a:extLst>
          </p:cNvPr>
          <p:cNvCxnSpPr>
            <a:cxnSpLocks/>
          </p:cNvCxnSpPr>
          <p:nvPr/>
        </p:nvCxnSpPr>
        <p:spPr>
          <a:xfrm flipH="1" flipV="1">
            <a:off x="7935133" y="2590576"/>
            <a:ext cx="1084881" cy="7049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B536BF47-312A-416F-A664-2AADFDBA8226}"/>
              </a:ext>
            </a:extLst>
          </p:cNvPr>
          <p:cNvPicPr>
            <a:picLocks noChangeAspect="1"/>
          </p:cNvPicPr>
          <p:nvPr/>
        </p:nvPicPr>
        <p:blipFill rotWithShape="1">
          <a:blip r:embed="rId5"/>
          <a:srcRect r="9785"/>
          <a:stretch/>
        </p:blipFill>
        <p:spPr>
          <a:xfrm>
            <a:off x="898497" y="2883773"/>
            <a:ext cx="3412450" cy="3253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5376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additive="base">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anim calcmode="lin" valueType="num">
                                      <p:cBhvr additive="base">
                                        <p:cTn id="43"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pic>
        <p:nvPicPr>
          <p:cNvPr id="6150" name="Picture 6" descr="https://4.bp.blogspot.com/-6SerYMZxdzI/WUNPoxVKr1I/AAAAAAAAAWQ/rqQvtE_5cHQxhI3xQrwBUhaLP5IKwV4NwCLcBGAs/s1600/image009.tif">
            <a:extLst>
              <a:ext uri="{FF2B5EF4-FFF2-40B4-BE49-F238E27FC236}">
                <a16:creationId xmlns:a16="http://schemas.microsoft.com/office/drawing/2014/main" id="{7F0977F5-A618-49EC-B131-8ACE1AD29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36220"/>
            <a:ext cx="10580053" cy="65004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矩形 1">
            <a:extLst>
              <a:ext uri="{FF2B5EF4-FFF2-40B4-BE49-F238E27FC236}">
                <a16:creationId xmlns:a16="http://schemas.microsoft.com/office/drawing/2014/main" id="{587DC118-BD1F-41A6-8DB6-94C92DE1BBE7}"/>
              </a:ext>
            </a:extLst>
          </p:cNvPr>
          <p:cNvSpPr/>
          <p:nvPr/>
        </p:nvSpPr>
        <p:spPr>
          <a:xfrm>
            <a:off x="5783580" y="327660"/>
            <a:ext cx="2148840" cy="620268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378FAF69-62A7-451B-B63E-AC2D649BAA07}"/>
              </a:ext>
            </a:extLst>
          </p:cNvPr>
          <p:cNvSpPr/>
          <p:nvPr/>
        </p:nvSpPr>
        <p:spPr>
          <a:xfrm>
            <a:off x="8092440" y="324165"/>
            <a:ext cx="3436620" cy="620268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883759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347716" y="1676356"/>
            <a:ext cx="10477499" cy="389119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這時候來看這條線的分辨效果，發現有兩個錯誤，我們來找其中錯誤的一點</a:t>
            </a:r>
            <a:r>
              <a:rPr lang="en-US" altLang="zh-TW" sz="2800" dirty="0">
                <a:latin typeface="微軟正黑體" panose="020B0604030504040204" pitchFamily="34" charset="-120"/>
                <a:ea typeface="微軟正黑體" panose="020B0604030504040204" pitchFamily="34" charset="-120"/>
              </a:rPr>
              <a:t> x1(-1, -0.5)</a:t>
            </a:r>
          </a:p>
          <a:p>
            <a:pPr marL="457200" indent="-457200">
              <a:lnSpc>
                <a:spcPct val="150000"/>
              </a:lnSpc>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這一點原本應該是</a:t>
            </a:r>
            <a:r>
              <a:rPr lang="en-US" altLang="zh-TW" sz="2800" dirty="0">
                <a:latin typeface="微軟正黑體" panose="020B0604030504040204" pitchFamily="34" charset="-120"/>
                <a:ea typeface="微軟正黑體" panose="020B0604030504040204" pitchFamily="34" charset="-120"/>
              </a:rPr>
              <a:t>label= 1</a:t>
            </a:r>
            <a:r>
              <a:rPr lang="zh-TW" altLang="zh-TW" sz="2800" dirty="0">
                <a:latin typeface="微軟正黑體" panose="020B0604030504040204" pitchFamily="34" charset="-120"/>
                <a:ea typeface="微軟正黑體" panose="020B0604030504040204" pitchFamily="34" charset="-120"/>
              </a:rPr>
              <a:t>但是被藍線分成為</a:t>
            </a:r>
            <a:r>
              <a:rPr lang="en-US" altLang="zh-TW" sz="2800" dirty="0">
                <a:latin typeface="微軟正黑體" panose="020B0604030504040204" pitchFamily="34" charset="-120"/>
                <a:ea typeface="微軟正黑體" panose="020B0604030504040204" pitchFamily="34" charset="-120"/>
              </a:rPr>
              <a:t>label = -1</a:t>
            </a:r>
            <a:r>
              <a:rPr lang="zh-TW" altLang="zh-TW" sz="2800" dirty="0">
                <a:latin typeface="微軟正黑體" panose="020B0604030504040204" pitchFamily="34" charset="-120"/>
                <a:ea typeface="微軟正黑體" panose="020B0604030504040204" pitchFamily="34" charset="-120"/>
              </a:rPr>
              <a:t>，因此，藍線應該要旋轉，修正之後的</a:t>
            </a:r>
            <a:r>
              <a:rPr lang="zh-TW" altLang="en-US" sz="2800" dirty="0">
                <a:latin typeface="微軟正黑體" panose="020B0604030504040204" pitchFamily="34" charset="-120"/>
                <a:ea typeface="微軟正黑體" panose="020B0604030504040204" pitchFamily="34" charset="-120"/>
              </a:rPr>
              <a:t>法向量</a:t>
            </a:r>
            <a:endParaRPr lang="zh-TW"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w2= w1 + x1*Y =(-1, 0.5) + (-1, -0.5)*(</a:t>
            </a:r>
            <a:r>
              <a:rPr lang="en-US" altLang="zh-TW" sz="2800" dirty="0">
                <a:solidFill>
                  <a:srgbClr val="FF0000"/>
                </a:solidFill>
                <a:latin typeface="微軟正黑體" panose="020B0604030504040204" pitchFamily="34" charset="-120"/>
                <a:ea typeface="微軟正黑體" panose="020B0604030504040204" pitchFamily="34" charset="-120"/>
              </a:rPr>
              <a:t>-1</a:t>
            </a:r>
            <a:r>
              <a:rPr lang="en-US" altLang="zh-TW" sz="2800" dirty="0">
                <a:latin typeface="微軟正黑體" panose="020B0604030504040204" pitchFamily="34" charset="-120"/>
                <a:ea typeface="微軟正黑體" panose="020B0604030504040204" pitchFamily="34" charset="-120"/>
              </a:rPr>
              <a:t>) = (0, 1)</a:t>
            </a:r>
            <a:endParaRPr lang="zh-TW"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也就是這條金色的虛線</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Perceptron Learning Algorithm (PLA)</a:t>
            </a:r>
          </a:p>
        </p:txBody>
      </p:sp>
      <p:pic>
        <p:nvPicPr>
          <p:cNvPr id="6" name="圖片 5">
            <a:extLst>
              <a:ext uri="{FF2B5EF4-FFF2-40B4-BE49-F238E27FC236}">
                <a16:creationId xmlns:a16="http://schemas.microsoft.com/office/drawing/2014/main" id="{2492E76B-0D9B-4BB6-BB78-26EF02F9359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0932" y="0"/>
            <a:ext cx="4656667" cy="4416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圖片 7" descr="Image for post">
            <a:extLst>
              <a:ext uri="{FF2B5EF4-FFF2-40B4-BE49-F238E27FC236}">
                <a16:creationId xmlns:a16="http://schemas.microsoft.com/office/drawing/2014/main" id="{24BC6918-6168-4F57-8061-4BA273758C2E}"/>
              </a:ext>
            </a:extLst>
          </p:cNvPr>
          <p:cNvPicPr/>
          <p:nvPr/>
        </p:nvPicPr>
        <p:blipFill rotWithShape="1">
          <a:blip r:embed="rId4">
            <a:extLst>
              <a:ext uri="{28A0092B-C50C-407E-A947-70E740481C1C}">
                <a14:useLocalDpi xmlns:a14="http://schemas.microsoft.com/office/drawing/2010/main" val="0"/>
              </a:ext>
            </a:extLst>
          </a:blip>
          <a:srcRect l="73149" t="43486" r="1546" b="27681"/>
          <a:stretch/>
        </p:blipFill>
        <p:spPr bwMode="auto">
          <a:xfrm>
            <a:off x="6096000" y="5842337"/>
            <a:ext cx="1694866" cy="1015663"/>
          </a:xfrm>
          <a:prstGeom prst="rect">
            <a:avLst/>
          </a:prstGeom>
          <a:ln>
            <a:noFill/>
          </a:ln>
          <a:effectLst>
            <a:outerShdw blurRad="190500" algn="tl" rotWithShape="0">
              <a:srgbClr val="000000">
                <a:alpha val="70000"/>
              </a:srgbClr>
            </a:outerShdw>
          </a:effectLst>
        </p:spPr>
      </p:pic>
      <p:cxnSp>
        <p:nvCxnSpPr>
          <p:cNvPr id="10" name="直線單箭頭接點 9">
            <a:extLst>
              <a:ext uri="{FF2B5EF4-FFF2-40B4-BE49-F238E27FC236}">
                <a16:creationId xmlns:a16="http://schemas.microsoft.com/office/drawing/2014/main" id="{7C53544A-915F-4E59-98DB-8BB8868DD904}"/>
              </a:ext>
            </a:extLst>
          </p:cNvPr>
          <p:cNvCxnSpPr>
            <a:cxnSpLocks/>
            <a:stCxn id="8" idx="0"/>
          </p:cNvCxnSpPr>
          <p:nvPr/>
        </p:nvCxnSpPr>
        <p:spPr>
          <a:xfrm flipV="1">
            <a:off x="6943433" y="4826000"/>
            <a:ext cx="422567" cy="10163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EF7F0600-EA19-4A3B-8960-49A3B07E0934}"/>
              </a:ext>
            </a:extLst>
          </p:cNvPr>
          <p:cNvCxnSpPr>
            <a:cxnSpLocks/>
          </p:cNvCxnSpPr>
          <p:nvPr/>
        </p:nvCxnSpPr>
        <p:spPr>
          <a:xfrm flipV="1">
            <a:off x="8175731" y="1309583"/>
            <a:ext cx="917469" cy="494443"/>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465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95415" y="1444666"/>
            <a:ext cx="10477499" cy="130587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所以這條</a:t>
            </a:r>
            <a:r>
              <a:rPr lang="en-US" altLang="zh-TW" sz="2800" dirty="0">
                <a:latin typeface="微軟正黑體" panose="020B0604030504040204" pitchFamily="34" charset="-120"/>
                <a:ea typeface="微軟正黑體" panose="020B0604030504040204" pitchFamily="34" charset="-120"/>
              </a:rPr>
              <a:t>w2(0, 1)</a:t>
            </a:r>
            <a:r>
              <a:rPr lang="zh-TW" altLang="en-US" sz="2800" dirty="0">
                <a:latin typeface="微軟正黑體" panose="020B0604030504040204" pitchFamily="34" charset="-120"/>
                <a:ea typeface="微軟正黑體" panose="020B0604030504040204" pitchFamily="34" charset="-120"/>
              </a:rPr>
              <a:t>為法向量的線就是第二次產生的線，發現已經可以區分，沒有錯誤了！</a:t>
            </a:r>
            <a:endParaRPr lang="en-US" altLang="zh-TW" sz="28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Perceptron Learning Algorithm (PLA)</a:t>
            </a:r>
          </a:p>
        </p:txBody>
      </p:sp>
      <p:pic>
        <p:nvPicPr>
          <p:cNvPr id="6" name="圖片 5">
            <a:extLst>
              <a:ext uri="{FF2B5EF4-FFF2-40B4-BE49-F238E27FC236}">
                <a16:creationId xmlns:a16="http://schemas.microsoft.com/office/drawing/2014/main" id="{FE6A4E36-A75E-4236-BAA0-96C8EC103A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1862" y="2743831"/>
            <a:ext cx="4783138" cy="382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4218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95415" y="1444666"/>
            <a:ext cx="10477499" cy="6595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實際程式運作：</a:t>
            </a:r>
            <a:r>
              <a:rPr lang="en-US" altLang="zh-TW" sz="2800" dirty="0">
                <a:latin typeface="微軟正黑體" panose="020B0604030504040204" pitchFamily="34" charset="-120"/>
                <a:ea typeface="微軟正黑體" panose="020B0604030504040204" pitchFamily="34" charset="-120"/>
              </a:rPr>
              <a:t>#PLAOK.py</a:t>
            </a: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en-US" altLang="zh-TW" dirty="0"/>
              <a:t>Perceptron Learning Algorithm (PLA)</a:t>
            </a:r>
          </a:p>
        </p:txBody>
      </p:sp>
      <p:graphicFrame>
        <p:nvGraphicFramePr>
          <p:cNvPr id="6" name="表格 5">
            <a:extLst>
              <a:ext uri="{FF2B5EF4-FFF2-40B4-BE49-F238E27FC236}">
                <a16:creationId xmlns:a16="http://schemas.microsoft.com/office/drawing/2014/main" id="{6BD1A7BE-D56B-4A9E-B814-296B4DB12272}"/>
              </a:ext>
            </a:extLst>
          </p:cNvPr>
          <p:cNvGraphicFramePr>
            <a:graphicFrameLocks noGrp="1"/>
          </p:cNvGraphicFramePr>
          <p:nvPr>
            <p:extLst>
              <p:ext uri="{D42A27DB-BD31-4B8C-83A1-F6EECF244321}">
                <p14:modId xmlns:p14="http://schemas.microsoft.com/office/powerpoint/2010/main" val="2530928248"/>
              </p:ext>
            </p:extLst>
          </p:nvPr>
        </p:nvGraphicFramePr>
        <p:xfrm>
          <a:off x="8806816" y="4553055"/>
          <a:ext cx="3143250" cy="2032638"/>
        </p:xfrm>
        <a:graphic>
          <a:graphicData uri="http://schemas.openxmlformats.org/drawingml/2006/table">
            <a:tbl>
              <a:tblPr firstRow="1" bandRow="1">
                <a:tableStyleId>{5C22544A-7EE6-4342-B048-85BDC9FD1C3A}</a:tableStyleId>
              </a:tblPr>
              <a:tblGrid>
                <a:gridCol w="1047750">
                  <a:extLst>
                    <a:ext uri="{9D8B030D-6E8A-4147-A177-3AD203B41FA5}">
                      <a16:colId xmlns:a16="http://schemas.microsoft.com/office/drawing/2014/main" val="1801233966"/>
                    </a:ext>
                  </a:extLst>
                </a:gridCol>
                <a:gridCol w="1047750">
                  <a:extLst>
                    <a:ext uri="{9D8B030D-6E8A-4147-A177-3AD203B41FA5}">
                      <a16:colId xmlns:a16="http://schemas.microsoft.com/office/drawing/2014/main" val="1649451018"/>
                    </a:ext>
                  </a:extLst>
                </a:gridCol>
                <a:gridCol w="1047750">
                  <a:extLst>
                    <a:ext uri="{9D8B030D-6E8A-4147-A177-3AD203B41FA5}">
                      <a16:colId xmlns:a16="http://schemas.microsoft.com/office/drawing/2014/main" val="3561641023"/>
                    </a:ext>
                  </a:extLst>
                </a:gridCol>
              </a:tblGrid>
              <a:tr h="338773">
                <a:tc>
                  <a:txBody>
                    <a:bodyPr/>
                    <a:lstStyle/>
                    <a:p>
                      <a:pPr algn="ctr"/>
                      <a:r>
                        <a:rPr lang="en-US" altLang="zh-TW" sz="1200" dirty="0"/>
                        <a:t>x</a:t>
                      </a:r>
                      <a:endParaRPr lang="zh-TW" altLang="en-US" sz="1200" dirty="0"/>
                    </a:p>
                  </a:txBody>
                  <a:tcPr/>
                </a:tc>
                <a:tc>
                  <a:txBody>
                    <a:bodyPr/>
                    <a:lstStyle/>
                    <a:p>
                      <a:pPr algn="ctr"/>
                      <a:r>
                        <a:rPr lang="en-US" altLang="zh-TW" sz="1200" dirty="0"/>
                        <a:t>y</a:t>
                      </a:r>
                      <a:endParaRPr lang="zh-TW" altLang="en-US" sz="1200" dirty="0"/>
                    </a:p>
                  </a:txBody>
                  <a:tcPr/>
                </a:tc>
                <a:tc>
                  <a:txBody>
                    <a:bodyPr/>
                    <a:lstStyle/>
                    <a:p>
                      <a:pPr algn="ctr"/>
                      <a:r>
                        <a:rPr lang="en-US" altLang="zh-TW" sz="1200" dirty="0"/>
                        <a:t>label</a:t>
                      </a:r>
                      <a:endParaRPr lang="zh-TW" altLang="en-US" sz="1200" dirty="0"/>
                    </a:p>
                  </a:txBody>
                  <a:tcPr/>
                </a:tc>
                <a:extLst>
                  <a:ext uri="{0D108BD9-81ED-4DB2-BD59-A6C34878D82A}">
                    <a16:rowId xmlns:a16="http://schemas.microsoft.com/office/drawing/2014/main" val="4044536010"/>
                  </a:ext>
                </a:extLst>
              </a:tr>
              <a:tr h="338773">
                <a:tc>
                  <a:txBody>
                    <a:bodyPr/>
                    <a:lstStyle/>
                    <a:p>
                      <a:pPr algn="ctr"/>
                      <a:r>
                        <a:rPr lang="en-US" altLang="zh-TW" sz="1200" dirty="0"/>
                        <a:t>1.0</a:t>
                      </a:r>
                      <a:endParaRPr lang="zh-TW" altLang="en-US" sz="1200" dirty="0"/>
                    </a:p>
                  </a:txBody>
                  <a:tcPr/>
                </a:tc>
                <a:tc>
                  <a:txBody>
                    <a:bodyPr/>
                    <a:lstStyle/>
                    <a:p>
                      <a:pPr algn="ctr"/>
                      <a:r>
                        <a:rPr lang="en-US" altLang="zh-TW" sz="1200" dirty="0"/>
                        <a:t>-0.5</a:t>
                      </a:r>
                      <a:endParaRPr lang="zh-TW" altLang="en-US" sz="1200" dirty="0"/>
                    </a:p>
                  </a:txBody>
                  <a:tcPr/>
                </a:tc>
                <a:tc>
                  <a:txBody>
                    <a:bodyPr/>
                    <a:lstStyle/>
                    <a:p>
                      <a:pPr algn="ctr"/>
                      <a:r>
                        <a:rPr lang="en-US" altLang="zh-TW" sz="1200" dirty="0"/>
                        <a:t>-1</a:t>
                      </a:r>
                      <a:endParaRPr lang="zh-TW" altLang="en-US" sz="1200" dirty="0"/>
                    </a:p>
                  </a:txBody>
                  <a:tcPr/>
                </a:tc>
                <a:extLst>
                  <a:ext uri="{0D108BD9-81ED-4DB2-BD59-A6C34878D82A}">
                    <a16:rowId xmlns:a16="http://schemas.microsoft.com/office/drawing/2014/main" val="2095398928"/>
                  </a:ext>
                </a:extLst>
              </a:tr>
              <a:tr h="33877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t>1.0</a:t>
                      </a:r>
                      <a:endParaRPr lang="zh-TW" altLang="en-US" sz="1200" dirty="0"/>
                    </a:p>
                  </a:txBody>
                  <a:tcPr/>
                </a:tc>
                <a:tc>
                  <a:txBody>
                    <a:bodyPr/>
                    <a:lstStyle/>
                    <a:p>
                      <a:pPr algn="ctr"/>
                      <a:r>
                        <a:rPr lang="en-US" altLang="zh-TW" sz="1200" dirty="0"/>
                        <a:t>-0. 1</a:t>
                      </a:r>
                      <a:endParaRPr lang="zh-TW" altLang="en-US" sz="1200" dirty="0"/>
                    </a:p>
                  </a:txBody>
                  <a:tcPr/>
                </a:tc>
                <a:tc>
                  <a:txBody>
                    <a:bodyPr/>
                    <a:lstStyle/>
                    <a:p>
                      <a:pPr algn="ctr"/>
                      <a:r>
                        <a:rPr lang="en-US" altLang="zh-TW" sz="1200" dirty="0"/>
                        <a:t>1</a:t>
                      </a:r>
                      <a:endParaRPr lang="zh-TW" altLang="en-US" sz="1200" dirty="0"/>
                    </a:p>
                  </a:txBody>
                  <a:tcPr/>
                </a:tc>
                <a:extLst>
                  <a:ext uri="{0D108BD9-81ED-4DB2-BD59-A6C34878D82A}">
                    <a16:rowId xmlns:a16="http://schemas.microsoft.com/office/drawing/2014/main" val="1845444126"/>
                  </a:ext>
                </a:extLst>
              </a:tr>
              <a:tr h="338773">
                <a:tc>
                  <a:txBody>
                    <a:bodyPr/>
                    <a:lstStyle/>
                    <a:p>
                      <a:pPr algn="ctr"/>
                      <a:r>
                        <a:rPr lang="en-US" altLang="zh-TW" sz="1200" dirty="0"/>
                        <a:t>-1.0</a:t>
                      </a:r>
                      <a:endParaRPr lang="zh-TW" altLang="en-US" sz="1200" dirty="0"/>
                    </a:p>
                  </a:txBody>
                  <a:tcPr/>
                </a:tc>
                <a:tc>
                  <a:txBody>
                    <a:bodyPr/>
                    <a:lstStyle/>
                    <a:p>
                      <a:pPr algn="ctr"/>
                      <a:r>
                        <a:rPr lang="en-US" altLang="zh-TW" sz="1200" dirty="0"/>
                        <a:t>-0.5</a:t>
                      </a:r>
                      <a:endParaRPr lang="zh-TW" altLang="en-US" sz="1200" dirty="0"/>
                    </a:p>
                  </a:txBody>
                  <a:tcPr/>
                </a:tc>
                <a:tc>
                  <a:txBody>
                    <a:bodyPr/>
                    <a:lstStyle/>
                    <a:p>
                      <a:pPr algn="ctr"/>
                      <a:r>
                        <a:rPr lang="en-US" altLang="zh-TW" sz="1200" dirty="0"/>
                        <a:t>-1</a:t>
                      </a:r>
                      <a:endParaRPr lang="zh-TW" altLang="en-US" sz="1200" dirty="0"/>
                    </a:p>
                  </a:txBody>
                  <a:tcPr/>
                </a:tc>
                <a:extLst>
                  <a:ext uri="{0D108BD9-81ED-4DB2-BD59-A6C34878D82A}">
                    <a16:rowId xmlns:a16="http://schemas.microsoft.com/office/drawing/2014/main" val="775862486"/>
                  </a:ext>
                </a:extLst>
              </a:tr>
              <a:tr h="338773">
                <a:tc>
                  <a:txBody>
                    <a:bodyPr/>
                    <a:lstStyle/>
                    <a:p>
                      <a:pPr algn="ctr"/>
                      <a:r>
                        <a:rPr lang="en-US" altLang="zh-TW" sz="1200" dirty="0"/>
                        <a:t>1.0</a:t>
                      </a:r>
                      <a:endParaRPr lang="zh-TW" altLang="en-US" sz="1200" dirty="0"/>
                    </a:p>
                  </a:txBody>
                  <a:tcPr/>
                </a:tc>
                <a:tc>
                  <a:txBody>
                    <a:bodyPr/>
                    <a:lstStyle/>
                    <a:p>
                      <a:pPr algn="ctr"/>
                      <a:r>
                        <a:rPr lang="en-US" altLang="zh-TW" sz="1200" dirty="0"/>
                        <a:t>0.5</a:t>
                      </a:r>
                      <a:endParaRPr lang="zh-TW" altLang="en-US" sz="1200" dirty="0"/>
                    </a:p>
                  </a:txBody>
                  <a:tcPr/>
                </a:tc>
                <a:tc>
                  <a:txBody>
                    <a:bodyPr/>
                    <a:lstStyle/>
                    <a:p>
                      <a:pPr algn="ctr"/>
                      <a:r>
                        <a:rPr lang="en-US" altLang="zh-TW" sz="1200" dirty="0"/>
                        <a:t>1</a:t>
                      </a:r>
                      <a:endParaRPr lang="zh-TW" altLang="en-US" sz="1200" dirty="0"/>
                    </a:p>
                  </a:txBody>
                  <a:tcPr/>
                </a:tc>
                <a:extLst>
                  <a:ext uri="{0D108BD9-81ED-4DB2-BD59-A6C34878D82A}">
                    <a16:rowId xmlns:a16="http://schemas.microsoft.com/office/drawing/2014/main" val="3803650894"/>
                  </a:ext>
                </a:extLst>
              </a:tr>
              <a:tr h="338773">
                <a:tc>
                  <a:txBody>
                    <a:bodyPr/>
                    <a:lstStyle/>
                    <a:p>
                      <a:pPr algn="ctr"/>
                      <a:r>
                        <a:rPr lang="en-US" altLang="zh-TW" sz="1200" dirty="0"/>
                        <a:t>-1.0</a:t>
                      </a:r>
                      <a:endParaRPr lang="zh-TW" altLang="en-US" sz="1200" dirty="0"/>
                    </a:p>
                  </a:txBody>
                  <a:tcPr/>
                </a:tc>
                <a:tc>
                  <a:txBody>
                    <a:bodyPr/>
                    <a:lstStyle/>
                    <a:p>
                      <a:pPr algn="ctr"/>
                      <a:r>
                        <a:rPr lang="en-US" altLang="zh-TW" sz="1200" dirty="0"/>
                        <a:t>0.5</a:t>
                      </a:r>
                      <a:endParaRPr lang="zh-TW" altLang="en-US" sz="1200" dirty="0"/>
                    </a:p>
                  </a:txBody>
                  <a:tcPr/>
                </a:tc>
                <a:tc>
                  <a:txBody>
                    <a:bodyPr/>
                    <a:lstStyle/>
                    <a:p>
                      <a:pPr algn="ctr"/>
                      <a:r>
                        <a:rPr lang="en-US" altLang="zh-TW" sz="1200" dirty="0"/>
                        <a:t>1</a:t>
                      </a:r>
                      <a:endParaRPr lang="zh-TW" altLang="en-US" sz="1200" dirty="0"/>
                    </a:p>
                  </a:txBody>
                  <a:tcPr/>
                </a:tc>
                <a:extLst>
                  <a:ext uri="{0D108BD9-81ED-4DB2-BD59-A6C34878D82A}">
                    <a16:rowId xmlns:a16="http://schemas.microsoft.com/office/drawing/2014/main" val="2638466282"/>
                  </a:ext>
                </a:extLst>
              </a:tr>
            </a:tbl>
          </a:graphicData>
        </a:graphic>
      </p:graphicFrame>
      <p:pic>
        <p:nvPicPr>
          <p:cNvPr id="7" name="圖片 6">
            <a:extLst>
              <a:ext uri="{FF2B5EF4-FFF2-40B4-BE49-F238E27FC236}">
                <a16:creationId xmlns:a16="http://schemas.microsoft.com/office/drawing/2014/main" id="{29EF7FE0-BD16-408C-A13B-B328DCC9D83D}"/>
              </a:ext>
            </a:extLst>
          </p:cNvPr>
          <p:cNvPicPr/>
          <p:nvPr/>
        </p:nvPicPr>
        <p:blipFill>
          <a:blip r:embed="rId3"/>
          <a:stretch>
            <a:fillRect/>
          </a:stretch>
        </p:blipFill>
        <p:spPr>
          <a:xfrm>
            <a:off x="241934" y="2428407"/>
            <a:ext cx="8392400" cy="4301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84221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040655" y="2186940"/>
            <a:ext cx="10663665" cy="3329581"/>
          </a:xfrm>
        </p:spPr>
        <p:txBody>
          <a:bodyPr rtlCol="0">
            <a:noAutofit/>
          </a:bodyPr>
          <a:lstStyle/>
          <a:p>
            <a:r>
              <a:rPr lang="zh-TW" altLang="zh-TW" dirty="0"/>
              <a:t>支援向量機</a:t>
            </a:r>
            <a:br>
              <a:rPr lang="en-US" altLang="zh-TW" dirty="0"/>
            </a:br>
            <a:r>
              <a:rPr lang="en-US" altLang="zh-TW" dirty="0"/>
              <a:t>Support Vector Machine ( SVM)</a:t>
            </a:r>
            <a:endParaRPr lang="zh-TW" altLang="en-US" sz="60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384762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95415" y="1444666"/>
            <a:ext cx="10477499" cy="6595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zh-TW" sz="2800" dirty="0">
                <a:latin typeface="微軟正黑體" panose="020B0604030504040204" pitchFamily="34" charset="-120"/>
                <a:ea typeface="微軟正黑體" panose="020B0604030504040204" pitchFamily="34" charset="-120"/>
              </a:rPr>
              <a:t>假設我們觀察一群</a:t>
            </a:r>
            <a:r>
              <a:rPr lang="zh-TW" altLang="en-US" sz="2800" dirty="0">
                <a:latin typeface="微軟正黑體" panose="020B0604030504040204" pitchFamily="34" charset="-120"/>
                <a:ea typeface="微軟正黑體" panose="020B0604030504040204" pitchFamily="34" charset="-120"/>
              </a:rPr>
              <a:t>學生</a:t>
            </a:r>
            <a:r>
              <a:rPr lang="zh-TW" altLang="zh-TW" sz="2800" dirty="0">
                <a:latin typeface="微軟正黑體" panose="020B0604030504040204" pitchFamily="34" charset="-120"/>
                <a:ea typeface="微軟正黑體" panose="020B0604030504040204" pitchFamily="34" charset="-120"/>
              </a:rPr>
              <a:t>，有一些對於這群</a:t>
            </a:r>
            <a:r>
              <a:rPr lang="zh-TW" altLang="en-US" sz="2800" dirty="0">
                <a:latin typeface="微軟正黑體" panose="020B0604030504040204" pitchFamily="34" charset="-120"/>
                <a:ea typeface="微軟正黑體" panose="020B0604030504040204" pitchFamily="34" charset="-120"/>
              </a:rPr>
              <a:t>學生</a:t>
            </a:r>
            <a:r>
              <a:rPr lang="zh-TW" altLang="zh-TW" sz="2800" dirty="0">
                <a:latin typeface="微軟正黑體" panose="020B0604030504040204" pitchFamily="34" charset="-120"/>
                <a:ea typeface="微軟正黑體" panose="020B0604030504040204" pitchFamily="34" charset="-120"/>
              </a:rPr>
              <a:t>體重的資料如下：</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pic>
        <p:nvPicPr>
          <p:cNvPr id="6" name="圖片 5">
            <a:extLst>
              <a:ext uri="{FF2B5EF4-FFF2-40B4-BE49-F238E27FC236}">
                <a16:creationId xmlns:a16="http://schemas.microsoft.com/office/drawing/2014/main" id="{DF2EFD72-A39A-4A16-9B1E-C3D0D8AB1E0E}"/>
              </a:ext>
            </a:extLst>
          </p:cNvPr>
          <p:cNvPicPr/>
          <p:nvPr/>
        </p:nvPicPr>
        <p:blipFill rotWithShape="1">
          <a:blip r:embed="rId3"/>
          <a:srcRect b="29166"/>
          <a:stretch/>
        </p:blipFill>
        <p:spPr bwMode="auto">
          <a:xfrm>
            <a:off x="2850196" y="2223488"/>
            <a:ext cx="6491605" cy="19015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grpSp>
        <p:nvGrpSpPr>
          <p:cNvPr id="2" name="群組 1">
            <a:extLst>
              <a:ext uri="{FF2B5EF4-FFF2-40B4-BE49-F238E27FC236}">
                <a16:creationId xmlns:a16="http://schemas.microsoft.com/office/drawing/2014/main" id="{05E2B6C1-804E-485A-B9B2-EF89278055ED}"/>
              </a:ext>
            </a:extLst>
          </p:cNvPr>
          <p:cNvGrpSpPr/>
          <p:nvPr/>
        </p:nvGrpSpPr>
        <p:grpSpPr>
          <a:xfrm>
            <a:off x="914401" y="4755188"/>
            <a:ext cx="4472940" cy="1734030"/>
            <a:chOff x="914401" y="4877882"/>
            <a:chExt cx="4472940" cy="1734030"/>
          </a:xfrm>
        </p:grpSpPr>
        <p:pic>
          <p:nvPicPr>
            <p:cNvPr id="8" name="圖片 7">
              <a:extLst>
                <a:ext uri="{FF2B5EF4-FFF2-40B4-BE49-F238E27FC236}">
                  <a16:creationId xmlns:a16="http://schemas.microsoft.com/office/drawing/2014/main" id="{71713885-D784-4812-AC56-7BB7058BB31A}"/>
                </a:ext>
              </a:extLst>
            </p:cNvPr>
            <p:cNvPicPr/>
            <p:nvPr/>
          </p:nvPicPr>
          <p:blipFill>
            <a:blip r:embed="rId4"/>
            <a:stretch>
              <a:fillRect/>
            </a:stretch>
          </p:blipFill>
          <p:spPr>
            <a:xfrm>
              <a:off x="914401" y="4877882"/>
              <a:ext cx="4472940" cy="1485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AFD1E046-02AC-4C9B-8640-76FEA46A9BF6}"/>
                </a:ext>
              </a:extLst>
            </p:cNvPr>
            <p:cNvSpPr txBox="1"/>
            <p:nvPr/>
          </p:nvSpPr>
          <p:spPr>
            <a:xfrm>
              <a:off x="914401" y="6114468"/>
              <a:ext cx="4472940" cy="497444"/>
            </a:xfrm>
            <a:prstGeom prst="rect">
              <a:avLst/>
            </a:prstGeom>
            <a:solidFill>
              <a:schemeClr val="tx1"/>
            </a:solidFill>
          </p:spPr>
          <p:txBody>
            <a:bodyPr wrap="square" rtlCol="0">
              <a:spAutoFit/>
            </a:bodyPr>
            <a:lstStyle/>
            <a:p>
              <a:pPr algn="ctr">
                <a:lnSpc>
                  <a:spcPct val="150000"/>
                </a:lnSpc>
              </a:pPr>
              <a:r>
                <a:rPr lang="zh-TW" altLang="zh-TW" sz="2000" dirty="0">
                  <a:solidFill>
                    <a:schemeClr val="bg1"/>
                  </a:solidFill>
                  <a:latin typeface="微軟正黑體" panose="020B0604030504040204" pitchFamily="34" charset="-120"/>
                  <a:ea typeface="微軟正黑體" panose="020B0604030504040204" pitchFamily="34" charset="-120"/>
                </a:rPr>
                <a:t>紅色的代表這些是體重正常的</a:t>
              </a:r>
              <a:r>
                <a:rPr lang="zh-TW" altLang="en-US" sz="2000" dirty="0">
                  <a:solidFill>
                    <a:schemeClr val="bg1"/>
                  </a:solidFill>
                  <a:latin typeface="微軟正黑體" panose="020B0604030504040204" pitchFamily="34" charset="-120"/>
                  <a:ea typeface="微軟正黑體" panose="020B0604030504040204" pitchFamily="34" charset="-120"/>
                </a:rPr>
                <a:t>學生</a:t>
              </a:r>
              <a:endParaRPr lang="en-US" altLang="zh-TW" sz="4400" dirty="0">
                <a:solidFill>
                  <a:schemeClr val="bg1"/>
                </a:solidFill>
                <a:latin typeface="微軟正黑體" panose="020B0604030504040204" pitchFamily="34" charset="-120"/>
                <a:ea typeface="微軟正黑體" panose="020B0604030504040204" pitchFamily="34" charset="-120"/>
              </a:endParaRPr>
            </a:p>
          </p:txBody>
        </p:sp>
      </p:grpSp>
      <p:grpSp>
        <p:nvGrpSpPr>
          <p:cNvPr id="3" name="群組 2">
            <a:extLst>
              <a:ext uri="{FF2B5EF4-FFF2-40B4-BE49-F238E27FC236}">
                <a16:creationId xmlns:a16="http://schemas.microsoft.com/office/drawing/2014/main" id="{48DE57A1-BEB2-4B43-8AFC-F5EDF525402D}"/>
              </a:ext>
            </a:extLst>
          </p:cNvPr>
          <p:cNvGrpSpPr/>
          <p:nvPr/>
        </p:nvGrpSpPr>
        <p:grpSpPr>
          <a:xfrm>
            <a:off x="6480694" y="4758522"/>
            <a:ext cx="4472940" cy="1730696"/>
            <a:chOff x="6510972" y="4881216"/>
            <a:chExt cx="4472940" cy="1730696"/>
          </a:xfrm>
        </p:grpSpPr>
        <p:pic>
          <p:nvPicPr>
            <p:cNvPr id="10" name="圖片 9">
              <a:extLst>
                <a:ext uri="{FF2B5EF4-FFF2-40B4-BE49-F238E27FC236}">
                  <a16:creationId xmlns:a16="http://schemas.microsoft.com/office/drawing/2014/main" id="{26C905BE-282B-438D-B48B-5C3CDF46F7B7}"/>
                </a:ext>
              </a:extLst>
            </p:cNvPr>
            <p:cNvPicPr/>
            <p:nvPr/>
          </p:nvPicPr>
          <p:blipFill>
            <a:blip r:embed="rId5"/>
            <a:stretch>
              <a:fillRect/>
            </a:stretch>
          </p:blipFill>
          <p:spPr>
            <a:xfrm>
              <a:off x="6510972" y="4881216"/>
              <a:ext cx="4472940" cy="1481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字方塊 8">
              <a:extLst>
                <a:ext uri="{FF2B5EF4-FFF2-40B4-BE49-F238E27FC236}">
                  <a16:creationId xmlns:a16="http://schemas.microsoft.com/office/drawing/2014/main" id="{BA459798-5074-4D3B-A7EC-0C80C6C45210}"/>
                </a:ext>
              </a:extLst>
            </p:cNvPr>
            <p:cNvSpPr txBox="1"/>
            <p:nvPr/>
          </p:nvSpPr>
          <p:spPr>
            <a:xfrm>
              <a:off x="6510973" y="6114468"/>
              <a:ext cx="4472939" cy="497444"/>
            </a:xfrm>
            <a:prstGeom prst="rect">
              <a:avLst/>
            </a:prstGeom>
            <a:solidFill>
              <a:schemeClr val="tx1"/>
            </a:solidFill>
          </p:spPr>
          <p:txBody>
            <a:bodyPr wrap="square" rtlCol="0">
              <a:spAutoFit/>
            </a:bodyPr>
            <a:lstStyle/>
            <a:p>
              <a:pPr algn="ct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綠色代表是過重的學生</a:t>
              </a:r>
              <a:endParaRPr lang="en-US" altLang="zh-TW" sz="44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9739895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4C3897A-8624-4342-88FC-DD2C4E47E1DB}"/>
              </a:ext>
            </a:extLst>
          </p:cNvPr>
          <p:cNvPicPr/>
          <p:nvPr/>
        </p:nvPicPr>
        <p:blipFill>
          <a:blip r:embed="rId3"/>
          <a:stretch>
            <a:fillRect/>
          </a:stretch>
        </p:blipFill>
        <p:spPr>
          <a:xfrm>
            <a:off x="3340893" y="1841172"/>
            <a:ext cx="5851552" cy="203443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文字方塊 4">
            <a:extLst>
              <a:ext uri="{FF2B5EF4-FFF2-40B4-BE49-F238E27FC236}">
                <a16:creationId xmlns:a16="http://schemas.microsoft.com/office/drawing/2014/main" id="{81EB9D1B-DE0E-4144-9946-378964F2D922}"/>
              </a:ext>
            </a:extLst>
          </p:cNvPr>
          <p:cNvSpPr txBox="1"/>
          <p:nvPr/>
        </p:nvSpPr>
        <p:spPr>
          <a:xfrm>
            <a:off x="3570253" y="3306919"/>
            <a:ext cx="5510214" cy="416396"/>
          </a:xfrm>
          <a:prstGeom prst="rect">
            <a:avLst/>
          </a:prstGeom>
          <a:solidFill>
            <a:schemeClr val="tx1"/>
          </a:solidFill>
        </p:spPr>
        <p:txBody>
          <a:bodyPr wrap="square" rtlCol="0">
            <a:spAutoFit/>
          </a:bodyPr>
          <a:lstStyle/>
          <a:p>
            <a:pPr>
              <a:lnSpc>
                <a:spcPct val="150000"/>
              </a:lnSpc>
            </a:pPr>
            <a:r>
              <a:rPr lang="zh-TW" altLang="zh-TW" sz="1600" dirty="0">
                <a:solidFill>
                  <a:schemeClr val="bg1"/>
                </a:solidFill>
                <a:latin typeface="微軟正黑體" panose="020B0604030504040204" pitchFamily="34" charset="-120"/>
                <a:ea typeface="微軟正黑體" panose="020B0604030504040204" pitchFamily="34" charset="-120"/>
              </a:rPr>
              <a:t>我們設定一個臨界值</a:t>
            </a:r>
            <a:r>
              <a:rPr lang="zh-TW" altLang="en-US" sz="1600" dirty="0">
                <a:solidFill>
                  <a:schemeClr val="bg1"/>
                </a:solidFill>
                <a:latin typeface="微軟正黑體" panose="020B0604030504040204" pitchFamily="34" charset="-120"/>
                <a:ea typeface="微軟正黑體" panose="020B0604030504040204" pitchFamily="34" charset="-120"/>
              </a:rPr>
              <a:t>，</a:t>
            </a:r>
            <a:r>
              <a:rPr lang="zh-TW" altLang="zh-TW" sz="1600" dirty="0">
                <a:solidFill>
                  <a:schemeClr val="bg1"/>
                </a:solidFill>
                <a:latin typeface="微軟正黑體" panose="020B0604030504040204" pitchFamily="34" charset="-120"/>
                <a:ea typeface="微軟正黑體" panose="020B0604030504040204" pitchFamily="34" charset="-120"/>
              </a:rPr>
              <a:t>比這個重的代表過重，輕的代表正常</a:t>
            </a:r>
            <a:endParaRPr lang="en-US" altLang="zh-TW" sz="2400" dirty="0">
              <a:solidFill>
                <a:schemeClr val="bg1"/>
              </a:solidFill>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9F326430-0847-496A-BB6E-989EC5D11E02}"/>
              </a:ext>
            </a:extLst>
          </p:cNvPr>
          <p:cNvGrpSpPr/>
          <p:nvPr/>
        </p:nvGrpSpPr>
        <p:grpSpPr>
          <a:xfrm>
            <a:off x="1129306" y="5021308"/>
            <a:ext cx="4130994" cy="1676186"/>
            <a:chOff x="1347309" y="5021308"/>
            <a:chExt cx="4130994" cy="1676186"/>
          </a:xfrm>
        </p:grpSpPr>
        <p:pic>
          <p:nvPicPr>
            <p:cNvPr id="10" name="圖片 9">
              <a:extLst>
                <a:ext uri="{FF2B5EF4-FFF2-40B4-BE49-F238E27FC236}">
                  <a16:creationId xmlns:a16="http://schemas.microsoft.com/office/drawing/2014/main" id="{B6F93693-531B-4202-916B-0F2DFBCB74A6}"/>
                </a:ext>
              </a:extLst>
            </p:cNvPr>
            <p:cNvPicPr/>
            <p:nvPr/>
          </p:nvPicPr>
          <p:blipFill>
            <a:blip r:embed="rId4"/>
            <a:stretch>
              <a:fillRect/>
            </a:stretch>
          </p:blipFill>
          <p:spPr>
            <a:xfrm>
              <a:off x="1347310" y="5021308"/>
              <a:ext cx="4130993" cy="1676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a:extLst>
                <a:ext uri="{FF2B5EF4-FFF2-40B4-BE49-F238E27FC236}">
                  <a16:creationId xmlns:a16="http://schemas.microsoft.com/office/drawing/2014/main" id="{E8118710-1361-4956-969C-D61CBF13691D}"/>
                </a:ext>
              </a:extLst>
            </p:cNvPr>
            <p:cNvSpPr txBox="1"/>
            <p:nvPr/>
          </p:nvSpPr>
          <p:spPr>
            <a:xfrm>
              <a:off x="1347309" y="6321622"/>
              <a:ext cx="4130993" cy="375872"/>
            </a:xfrm>
            <a:prstGeom prst="rect">
              <a:avLst/>
            </a:prstGeom>
            <a:solidFill>
              <a:schemeClr val="tx1"/>
            </a:solidFill>
          </p:spPr>
          <p:txBody>
            <a:bodyPr wrap="square" rtlCol="0">
              <a:spAutoFit/>
            </a:bodyPr>
            <a:lstStyle/>
            <a:p>
              <a:pPr algn="ctr">
                <a:lnSpc>
                  <a:spcPct val="150000"/>
                </a:lnSpc>
              </a:pPr>
              <a:r>
                <a:rPr lang="zh-TW" altLang="en-US" sz="1400" dirty="0">
                  <a:solidFill>
                    <a:schemeClr val="bg1"/>
                  </a:solidFill>
                  <a:latin typeface="微軟正黑體" panose="020B0604030504040204" pitchFamily="34" charset="-120"/>
                  <a:ea typeface="微軟正黑體" panose="020B0604030504040204" pitchFamily="34" charset="-120"/>
                </a:rPr>
                <a:t>一個學生體重比臨界值輕，就將其分類成</a:t>
              </a:r>
              <a:r>
                <a:rPr lang="zh-TW" altLang="en-US" sz="1400" dirty="0">
                  <a:solidFill>
                    <a:srgbClr val="FF0000"/>
                  </a:solidFill>
                  <a:latin typeface="微軟正黑體" panose="020B0604030504040204" pitchFamily="34" charset="-120"/>
                  <a:ea typeface="微軟正黑體" panose="020B0604030504040204" pitchFamily="34" charset="-120"/>
                </a:rPr>
                <a:t>體重正常</a:t>
              </a:r>
              <a:endParaRPr lang="en-US" altLang="zh-TW" sz="3200" dirty="0">
                <a:solidFill>
                  <a:srgbClr val="FF0000"/>
                </a:solidFill>
                <a:latin typeface="微軟正黑體" panose="020B0604030504040204" pitchFamily="34" charset="-120"/>
                <a:ea typeface="微軟正黑體" panose="020B0604030504040204" pitchFamily="34" charset="-120"/>
              </a:endParaRPr>
            </a:p>
          </p:txBody>
        </p:sp>
      </p:grpSp>
      <p:grpSp>
        <p:nvGrpSpPr>
          <p:cNvPr id="3" name="群組 2">
            <a:extLst>
              <a:ext uri="{FF2B5EF4-FFF2-40B4-BE49-F238E27FC236}">
                <a16:creationId xmlns:a16="http://schemas.microsoft.com/office/drawing/2014/main" id="{51257051-883E-4760-ADA2-FE62DE292C0E}"/>
              </a:ext>
            </a:extLst>
          </p:cNvPr>
          <p:cNvGrpSpPr/>
          <p:nvPr/>
        </p:nvGrpSpPr>
        <p:grpSpPr>
          <a:xfrm>
            <a:off x="7007595" y="5021308"/>
            <a:ext cx="4465319" cy="1676186"/>
            <a:chOff x="7007595" y="5021308"/>
            <a:chExt cx="4465319" cy="1676186"/>
          </a:xfrm>
        </p:grpSpPr>
        <p:pic>
          <p:nvPicPr>
            <p:cNvPr id="13" name="圖片 12">
              <a:extLst>
                <a:ext uri="{FF2B5EF4-FFF2-40B4-BE49-F238E27FC236}">
                  <a16:creationId xmlns:a16="http://schemas.microsoft.com/office/drawing/2014/main" id="{35C2FBD4-2AFA-480D-B864-3A26E1C2B605}"/>
                </a:ext>
              </a:extLst>
            </p:cNvPr>
            <p:cNvPicPr/>
            <p:nvPr/>
          </p:nvPicPr>
          <p:blipFill>
            <a:blip r:embed="rId5"/>
            <a:stretch>
              <a:fillRect/>
            </a:stretch>
          </p:blipFill>
          <p:spPr>
            <a:xfrm>
              <a:off x="7007595" y="5021308"/>
              <a:ext cx="4465319" cy="1676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字方塊 10">
              <a:extLst>
                <a:ext uri="{FF2B5EF4-FFF2-40B4-BE49-F238E27FC236}">
                  <a16:creationId xmlns:a16="http://schemas.microsoft.com/office/drawing/2014/main" id="{02AC68C4-291A-4F58-8FA9-4E393B841FA9}"/>
                </a:ext>
              </a:extLst>
            </p:cNvPr>
            <p:cNvSpPr txBox="1"/>
            <p:nvPr/>
          </p:nvSpPr>
          <p:spPr>
            <a:xfrm>
              <a:off x="7007595" y="6321622"/>
              <a:ext cx="4465319" cy="375872"/>
            </a:xfrm>
            <a:prstGeom prst="rect">
              <a:avLst/>
            </a:prstGeom>
            <a:solidFill>
              <a:schemeClr val="tx1"/>
            </a:solidFill>
          </p:spPr>
          <p:txBody>
            <a:bodyPr wrap="square" rtlCol="0">
              <a:spAutoFit/>
            </a:bodyPr>
            <a:lstStyle/>
            <a:p>
              <a:pPr algn="ctr">
                <a:lnSpc>
                  <a:spcPct val="150000"/>
                </a:lnSpc>
              </a:pPr>
              <a:r>
                <a:rPr lang="zh-TW" altLang="en-US" sz="1400" dirty="0">
                  <a:solidFill>
                    <a:schemeClr val="bg1"/>
                  </a:solidFill>
                  <a:latin typeface="微軟正黑體" panose="020B0604030504040204" pitchFamily="34" charset="-120"/>
                  <a:ea typeface="微軟正黑體" panose="020B0604030504040204" pitchFamily="34" charset="-120"/>
                </a:rPr>
                <a:t>一個學生體重比臨界值重，就將其分類成</a:t>
              </a:r>
              <a:r>
                <a:rPr lang="zh-TW" altLang="en-US" sz="1400" dirty="0">
                  <a:solidFill>
                    <a:srgbClr val="00B050"/>
                  </a:solidFill>
                  <a:latin typeface="微軟正黑體" panose="020B0604030504040204" pitchFamily="34" charset="-120"/>
                  <a:ea typeface="微軟正黑體" panose="020B0604030504040204" pitchFamily="34" charset="-120"/>
                </a:rPr>
                <a:t>體重過重</a:t>
              </a:r>
              <a:endParaRPr lang="en-US" altLang="zh-TW" sz="3200" dirty="0">
                <a:solidFill>
                  <a:srgbClr val="00B050"/>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84927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sp>
        <p:nvSpPr>
          <p:cNvPr id="11" name="文字方塊 10">
            <a:extLst>
              <a:ext uri="{FF2B5EF4-FFF2-40B4-BE49-F238E27FC236}">
                <a16:creationId xmlns:a16="http://schemas.microsoft.com/office/drawing/2014/main" id="{02AC68C4-291A-4F58-8FA9-4E393B841FA9}"/>
              </a:ext>
            </a:extLst>
          </p:cNvPr>
          <p:cNvSpPr txBox="1"/>
          <p:nvPr/>
        </p:nvSpPr>
        <p:spPr>
          <a:xfrm>
            <a:off x="6908939" y="4226157"/>
            <a:ext cx="4696725" cy="1132490"/>
          </a:xfrm>
          <a:prstGeom prst="rect">
            <a:avLst/>
          </a:prstGeom>
          <a:noFill/>
        </p:spPr>
        <p:txBody>
          <a:bodyPr wrap="square" rtlCol="0">
            <a:spAutoFit/>
          </a:bodyPr>
          <a:lstStyle/>
          <a:p>
            <a:pPr>
              <a:lnSpc>
                <a:spcPct val="150000"/>
              </a:lnSpc>
            </a:pPr>
            <a:r>
              <a:rPr lang="zh-TW" altLang="en-US" sz="2400" dirty="0">
                <a:latin typeface="微軟正黑體" panose="020B0604030504040204" pitchFamily="34" charset="-120"/>
                <a:ea typeface="微軟正黑體" panose="020B0604030504040204" pitchFamily="34" charset="-120"/>
              </a:rPr>
              <a:t>所以，我們可以說這個臨界值訂得不好！</a:t>
            </a:r>
            <a:endParaRPr lang="en-US" altLang="zh-TW" sz="4800" dirty="0">
              <a:latin typeface="微軟正黑體" panose="020B0604030504040204" pitchFamily="34" charset="-120"/>
              <a:ea typeface="微軟正黑體" panose="020B0604030504040204" pitchFamily="34" charset="-120"/>
            </a:endParaRPr>
          </a:p>
        </p:txBody>
      </p:sp>
      <p:grpSp>
        <p:nvGrpSpPr>
          <p:cNvPr id="7" name="群組 6">
            <a:extLst>
              <a:ext uri="{FF2B5EF4-FFF2-40B4-BE49-F238E27FC236}">
                <a16:creationId xmlns:a16="http://schemas.microsoft.com/office/drawing/2014/main" id="{5BE4C431-F32F-4F87-B7C8-08D5D9CFCACA}"/>
              </a:ext>
            </a:extLst>
          </p:cNvPr>
          <p:cNvGrpSpPr/>
          <p:nvPr/>
        </p:nvGrpSpPr>
        <p:grpSpPr>
          <a:xfrm>
            <a:off x="1501036" y="4195070"/>
            <a:ext cx="4261804" cy="2502064"/>
            <a:chOff x="1361757" y="3783287"/>
            <a:chExt cx="4261804" cy="2502064"/>
          </a:xfrm>
        </p:grpSpPr>
        <p:pic>
          <p:nvPicPr>
            <p:cNvPr id="14" name="圖片 13">
              <a:extLst>
                <a:ext uri="{FF2B5EF4-FFF2-40B4-BE49-F238E27FC236}">
                  <a16:creationId xmlns:a16="http://schemas.microsoft.com/office/drawing/2014/main" id="{52895F58-7907-453B-AE57-D47A0C2EEB66}"/>
                </a:ext>
              </a:extLst>
            </p:cNvPr>
            <p:cNvPicPr/>
            <p:nvPr/>
          </p:nvPicPr>
          <p:blipFill>
            <a:blip r:embed="rId3"/>
            <a:stretch>
              <a:fillRect/>
            </a:stretch>
          </p:blipFill>
          <p:spPr>
            <a:xfrm>
              <a:off x="1361758" y="3783287"/>
              <a:ext cx="4261803" cy="1676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a:extLst>
                <a:ext uri="{FF2B5EF4-FFF2-40B4-BE49-F238E27FC236}">
                  <a16:creationId xmlns:a16="http://schemas.microsoft.com/office/drawing/2014/main" id="{E8118710-1361-4956-969C-D61CBF13691D}"/>
                </a:ext>
              </a:extLst>
            </p:cNvPr>
            <p:cNvSpPr txBox="1"/>
            <p:nvPr/>
          </p:nvSpPr>
          <p:spPr>
            <a:xfrm>
              <a:off x="1361757" y="5085022"/>
              <a:ext cx="4261804" cy="1200329"/>
            </a:xfrm>
            <a:prstGeom prst="rect">
              <a:avLst/>
            </a:prstGeom>
            <a:solidFill>
              <a:schemeClr val="tx1"/>
            </a:solidFill>
          </p:spPr>
          <p:txBody>
            <a:bodyPr wrap="squar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從臨界值來分類，應該算是過重！但是其實這個新的學生比較接近體重正常的那群</a:t>
              </a:r>
              <a:endParaRPr lang="en-US" altLang="zh-TW" sz="4800" dirty="0">
                <a:solidFill>
                  <a:schemeClr val="bg1"/>
                </a:solidFill>
                <a:latin typeface="微軟正黑體" panose="020B0604030504040204" pitchFamily="34" charset="-120"/>
                <a:ea typeface="微軟正黑體" panose="020B0604030504040204" pitchFamily="34" charset="-120"/>
              </a:endParaRPr>
            </a:p>
          </p:txBody>
        </p:sp>
      </p:grpSp>
      <p:sp>
        <p:nvSpPr>
          <p:cNvPr id="15" name="文字方塊 14">
            <a:extLst>
              <a:ext uri="{FF2B5EF4-FFF2-40B4-BE49-F238E27FC236}">
                <a16:creationId xmlns:a16="http://schemas.microsoft.com/office/drawing/2014/main" id="{06118539-74F7-40F7-8F4B-26BE93F7FAA7}"/>
              </a:ext>
            </a:extLst>
          </p:cNvPr>
          <p:cNvSpPr txBox="1"/>
          <p:nvPr/>
        </p:nvSpPr>
        <p:spPr>
          <a:xfrm>
            <a:off x="6993717" y="5871256"/>
            <a:ext cx="4696725" cy="578492"/>
          </a:xfrm>
          <a:prstGeom prst="rect">
            <a:avLst/>
          </a:prstGeom>
          <a:noFill/>
        </p:spPr>
        <p:txBody>
          <a:bodyPr wrap="square" rtlCol="0">
            <a:spAutoFit/>
          </a:bodyPr>
          <a:lstStyle/>
          <a:p>
            <a:pPr>
              <a:lnSpc>
                <a:spcPct val="150000"/>
              </a:lnSpc>
            </a:pPr>
            <a:r>
              <a:rPr lang="zh-TW" altLang="en-US" sz="2400" dirty="0">
                <a:latin typeface="微軟正黑體" panose="020B0604030504040204" pitchFamily="34" charset="-120"/>
                <a:ea typeface="微軟正黑體" panose="020B0604030504040204" pitchFamily="34" charset="-120"/>
              </a:rPr>
              <a:t>有沒有好的方法來決定臨界值？</a:t>
            </a:r>
            <a:endParaRPr lang="en-US" altLang="zh-TW" sz="4800" dirty="0">
              <a:latin typeface="微軟正黑體" panose="020B0604030504040204" pitchFamily="34" charset="-120"/>
              <a:ea typeface="微軟正黑體" panose="020B0604030504040204" pitchFamily="34" charset="-120"/>
            </a:endParaRPr>
          </a:p>
        </p:txBody>
      </p:sp>
      <p:grpSp>
        <p:nvGrpSpPr>
          <p:cNvPr id="2" name="群組 1">
            <a:extLst>
              <a:ext uri="{FF2B5EF4-FFF2-40B4-BE49-F238E27FC236}">
                <a16:creationId xmlns:a16="http://schemas.microsoft.com/office/drawing/2014/main" id="{588700ED-9171-45D2-9E1B-643AC888BC76}"/>
              </a:ext>
            </a:extLst>
          </p:cNvPr>
          <p:cNvGrpSpPr/>
          <p:nvPr/>
        </p:nvGrpSpPr>
        <p:grpSpPr>
          <a:xfrm>
            <a:off x="3752615" y="1521017"/>
            <a:ext cx="4834868" cy="1907983"/>
            <a:chOff x="3861015" y="1622449"/>
            <a:chExt cx="4696725" cy="1768138"/>
          </a:xfrm>
        </p:grpSpPr>
        <p:pic>
          <p:nvPicPr>
            <p:cNvPr id="12" name="圖片 11">
              <a:extLst>
                <a:ext uri="{FF2B5EF4-FFF2-40B4-BE49-F238E27FC236}">
                  <a16:creationId xmlns:a16="http://schemas.microsoft.com/office/drawing/2014/main" id="{D973F3B5-63C8-410E-B777-61DC2090ADE6}"/>
                </a:ext>
              </a:extLst>
            </p:cNvPr>
            <p:cNvPicPr/>
            <p:nvPr/>
          </p:nvPicPr>
          <p:blipFill>
            <a:blip r:embed="rId4"/>
            <a:stretch>
              <a:fillRect/>
            </a:stretch>
          </p:blipFill>
          <p:spPr>
            <a:xfrm>
              <a:off x="3896470" y="1622449"/>
              <a:ext cx="4625817" cy="176813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文字方塊 4">
              <a:extLst>
                <a:ext uri="{FF2B5EF4-FFF2-40B4-BE49-F238E27FC236}">
                  <a16:creationId xmlns:a16="http://schemas.microsoft.com/office/drawing/2014/main" id="{81EB9D1B-DE0E-4144-9946-378964F2D922}"/>
                </a:ext>
              </a:extLst>
            </p:cNvPr>
            <p:cNvSpPr txBox="1"/>
            <p:nvPr/>
          </p:nvSpPr>
          <p:spPr>
            <a:xfrm>
              <a:off x="3861015" y="2885921"/>
              <a:ext cx="4696725" cy="385876"/>
            </a:xfrm>
            <a:prstGeom prst="rect">
              <a:avLst/>
            </a:prstGeom>
            <a:solidFill>
              <a:schemeClr val="tx1"/>
            </a:solidFill>
          </p:spPr>
          <p:txBody>
            <a:bodyPr wrap="square" rtlCol="0">
              <a:spAutoFit/>
            </a:bodyPr>
            <a:lstStyle/>
            <a:p>
              <a:pPr>
                <a:lnSpc>
                  <a:spcPct val="150000"/>
                </a:lnSpc>
              </a:pPr>
              <a:r>
                <a:rPr lang="zh-TW" altLang="en-US" sz="1600" dirty="0">
                  <a:solidFill>
                    <a:schemeClr val="bg1"/>
                  </a:solidFill>
                  <a:latin typeface="微軟正黑體" panose="020B0604030504040204" pitchFamily="34" charset="-120"/>
                  <a:ea typeface="微軟正黑體" panose="020B0604030504040204" pitchFamily="34" charset="-120"/>
                </a:rPr>
                <a:t>如果我們發現一個學生的體重如上，該如何分類呢？</a:t>
              </a:r>
              <a:endParaRPr lang="en-US" altLang="zh-TW" sz="24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709679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2B38176F-5220-4DF3-B99C-790A5A660EF4}"/>
              </a:ext>
            </a:extLst>
          </p:cNvPr>
          <p:cNvPicPr/>
          <p:nvPr/>
        </p:nvPicPr>
        <p:blipFill>
          <a:blip r:embed="rId3"/>
          <a:stretch>
            <a:fillRect/>
          </a:stretch>
        </p:blipFill>
        <p:spPr>
          <a:xfrm>
            <a:off x="4122189" y="1444738"/>
            <a:ext cx="4696724" cy="168252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文字方塊 4">
            <a:extLst>
              <a:ext uri="{FF2B5EF4-FFF2-40B4-BE49-F238E27FC236}">
                <a16:creationId xmlns:a16="http://schemas.microsoft.com/office/drawing/2014/main" id="{81EB9D1B-DE0E-4144-9946-378964F2D922}"/>
              </a:ext>
            </a:extLst>
          </p:cNvPr>
          <p:cNvSpPr txBox="1"/>
          <p:nvPr/>
        </p:nvSpPr>
        <p:spPr>
          <a:xfrm>
            <a:off x="4057272" y="2709784"/>
            <a:ext cx="4826336" cy="497444"/>
          </a:xfrm>
          <a:prstGeom prst="rect">
            <a:avLst/>
          </a:prstGeom>
          <a:solidFill>
            <a:schemeClr val="tx1"/>
          </a:solidFill>
        </p:spPr>
        <p:txBody>
          <a:bodyPr wrap="square" rtlCol="0">
            <a:spAutoFit/>
          </a:bodyPr>
          <a:lstStyle/>
          <a:p>
            <a:pPr algn="ct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如果我們來看看兩群學生邊界的兩點</a:t>
            </a:r>
            <a:endParaRPr lang="en-US" altLang="zh-TW" sz="3200" dirty="0">
              <a:solidFill>
                <a:schemeClr val="bg1"/>
              </a:solidFill>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216FED6D-69B2-4A7D-A7C9-C1B8D64086F5}"/>
              </a:ext>
            </a:extLst>
          </p:cNvPr>
          <p:cNvGrpSpPr/>
          <p:nvPr/>
        </p:nvGrpSpPr>
        <p:grpSpPr>
          <a:xfrm>
            <a:off x="1310906" y="4341657"/>
            <a:ext cx="4163060" cy="2044166"/>
            <a:chOff x="1323340" y="4831977"/>
            <a:chExt cx="4163060" cy="2044166"/>
          </a:xfrm>
        </p:grpSpPr>
        <p:pic>
          <p:nvPicPr>
            <p:cNvPr id="13" name="圖片 12">
              <a:extLst>
                <a:ext uri="{FF2B5EF4-FFF2-40B4-BE49-F238E27FC236}">
                  <a16:creationId xmlns:a16="http://schemas.microsoft.com/office/drawing/2014/main" id="{35A0C46A-AE89-4799-B29E-5ABE04D72923}"/>
                </a:ext>
              </a:extLst>
            </p:cNvPr>
            <p:cNvPicPr/>
            <p:nvPr/>
          </p:nvPicPr>
          <p:blipFill>
            <a:blip r:embed="rId4"/>
            <a:stretch>
              <a:fillRect/>
            </a:stretch>
          </p:blipFill>
          <p:spPr>
            <a:xfrm>
              <a:off x="1323340" y="4831977"/>
              <a:ext cx="4163060" cy="1741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a:extLst>
                <a:ext uri="{FF2B5EF4-FFF2-40B4-BE49-F238E27FC236}">
                  <a16:creationId xmlns:a16="http://schemas.microsoft.com/office/drawing/2014/main" id="{E8118710-1361-4956-969C-D61CBF13691D}"/>
                </a:ext>
              </a:extLst>
            </p:cNvPr>
            <p:cNvSpPr txBox="1"/>
            <p:nvPr/>
          </p:nvSpPr>
          <p:spPr>
            <a:xfrm>
              <a:off x="1323340" y="6168257"/>
              <a:ext cx="4163060" cy="707886"/>
            </a:xfrm>
            <a:prstGeom prst="rect">
              <a:avLst/>
            </a:prstGeom>
            <a:solidFill>
              <a:schemeClr val="tx1"/>
            </a:solidFill>
          </p:spPr>
          <p:txBody>
            <a:bodyPr wrap="square" rtlCol="0">
              <a:spAutoFit/>
            </a:bodyPr>
            <a:lstStyle/>
            <a:p>
              <a:pPr algn="ctr"/>
              <a:r>
                <a:rPr lang="zh-TW" altLang="en-US" sz="2000" dirty="0">
                  <a:solidFill>
                    <a:schemeClr val="bg1"/>
                  </a:solidFill>
                  <a:latin typeface="微軟正黑體" panose="020B0604030504040204" pitchFamily="34" charset="-120"/>
                  <a:ea typeface="微軟正黑體" panose="020B0604030504040204" pitchFamily="34" charset="-120"/>
                </a:rPr>
                <a:t>然後找出兩個端點的中點</a:t>
              </a:r>
              <a:endParaRPr lang="en-US" altLang="zh-TW" sz="2000" dirty="0">
                <a:solidFill>
                  <a:schemeClr val="bg1"/>
                </a:solidFill>
                <a:latin typeface="微軟正黑體" panose="020B0604030504040204" pitchFamily="34" charset="-120"/>
                <a:ea typeface="微軟正黑體" panose="020B0604030504040204" pitchFamily="34" charset="-120"/>
              </a:endParaRPr>
            </a:p>
            <a:p>
              <a:pPr algn="ctr"/>
              <a:r>
                <a:rPr lang="zh-TW" altLang="en-US" sz="2000" dirty="0">
                  <a:solidFill>
                    <a:schemeClr val="bg1"/>
                  </a:solidFill>
                  <a:latin typeface="微軟正黑體" panose="020B0604030504040204" pitchFamily="34" charset="-120"/>
                  <a:ea typeface="微軟正黑體" panose="020B0604030504040204" pitchFamily="34" charset="-120"/>
                </a:rPr>
                <a:t>來當作臨界點</a:t>
              </a:r>
              <a:endParaRPr lang="en-US" altLang="zh-TW" sz="4400" dirty="0">
                <a:solidFill>
                  <a:schemeClr val="bg1"/>
                </a:solidFill>
                <a:latin typeface="微軟正黑體" panose="020B0604030504040204" pitchFamily="34" charset="-120"/>
                <a:ea typeface="微軟正黑體" panose="020B0604030504040204" pitchFamily="34" charset="-120"/>
              </a:endParaRPr>
            </a:p>
          </p:txBody>
        </p:sp>
      </p:grpSp>
      <p:grpSp>
        <p:nvGrpSpPr>
          <p:cNvPr id="3" name="群組 2">
            <a:extLst>
              <a:ext uri="{FF2B5EF4-FFF2-40B4-BE49-F238E27FC236}">
                <a16:creationId xmlns:a16="http://schemas.microsoft.com/office/drawing/2014/main" id="{1CE3559B-59E2-4865-ACE2-C5BF08EFDE08}"/>
              </a:ext>
            </a:extLst>
          </p:cNvPr>
          <p:cNvGrpSpPr/>
          <p:nvPr/>
        </p:nvGrpSpPr>
        <p:grpSpPr>
          <a:xfrm>
            <a:off x="6865314" y="4341657"/>
            <a:ext cx="4036587" cy="2071249"/>
            <a:chOff x="7004792" y="4807311"/>
            <a:chExt cx="4036587" cy="1924023"/>
          </a:xfrm>
        </p:grpSpPr>
        <p:pic>
          <p:nvPicPr>
            <p:cNvPr id="19" name="圖片 18">
              <a:extLst>
                <a:ext uri="{FF2B5EF4-FFF2-40B4-BE49-F238E27FC236}">
                  <a16:creationId xmlns:a16="http://schemas.microsoft.com/office/drawing/2014/main" id="{2F20225A-8E38-4AB8-90F2-F4EA398699D3}"/>
                </a:ext>
              </a:extLst>
            </p:cNvPr>
            <p:cNvPicPr/>
            <p:nvPr/>
          </p:nvPicPr>
          <p:blipFill>
            <a:blip r:embed="rId5"/>
            <a:stretch>
              <a:fillRect/>
            </a:stretch>
          </p:blipFill>
          <p:spPr>
            <a:xfrm>
              <a:off x="7004792" y="4807311"/>
              <a:ext cx="4036587" cy="1741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文字方塊 16">
              <a:extLst>
                <a:ext uri="{FF2B5EF4-FFF2-40B4-BE49-F238E27FC236}">
                  <a16:creationId xmlns:a16="http://schemas.microsoft.com/office/drawing/2014/main" id="{C2768A72-BE25-4252-8284-783DD2BF72F0}"/>
                </a:ext>
              </a:extLst>
            </p:cNvPr>
            <p:cNvSpPr txBox="1"/>
            <p:nvPr/>
          </p:nvSpPr>
          <p:spPr>
            <a:xfrm>
              <a:off x="7004792" y="6023448"/>
              <a:ext cx="4036587" cy="707886"/>
            </a:xfrm>
            <a:prstGeom prst="rect">
              <a:avLst/>
            </a:prstGeom>
            <a:solidFill>
              <a:schemeClr val="tx1"/>
            </a:solidFill>
          </p:spPr>
          <p:txBody>
            <a:bodyPr wrap="square" rtlCol="0">
              <a:spAutoFit/>
            </a:bodyPr>
            <a:lstStyle/>
            <a:p>
              <a:pPr algn="ctr"/>
              <a:r>
                <a:rPr lang="zh-TW" altLang="en-US" sz="2000" dirty="0">
                  <a:solidFill>
                    <a:schemeClr val="bg1"/>
                  </a:solidFill>
                  <a:latin typeface="微軟正黑體" panose="020B0604030504040204" pitchFamily="34" charset="-120"/>
                  <a:ea typeface="微軟正黑體" panose="020B0604030504040204" pitchFamily="34" charset="-120"/>
                </a:rPr>
                <a:t>我們稱這個端點到臨界值的距離為</a:t>
              </a:r>
              <a:r>
                <a:rPr lang="en-US" altLang="zh-TW" sz="2000" dirty="0">
                  <a:solidFill>
                    <a:schemeClr val="bg1"/>
                  </a:solidFill>
                  <a:latin typeface="微軟正黑體" panose="020B0604030504040204" pitchFamily="34" charset="-120"/>
                  <a:ea typeface="微軟正黑體" panose="020B0604030504040204" pitchFamily="34" charset="-120"/>
                </a:rPr>
                <a:t>margin</a:t>
              </a:r>
              <a:endParaRPr lang="en-US" altLang="zh-TW" sz="44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8856906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6" name="群組 5">
            <a:extLst>
              <a:ext uri="{FF2B5EF4-FFF2-40B4-BE49-F238E27FC236}">
                <a16:creationId xmlns:a16="http://schemas.microsoft.com/office/drawing/2014/main" id="{EA5FD3E4-605C-48C4-8378-8D552B9DF196}"/>
              </a:ext>
            </a:extLst>
          </p:cNvPr>
          <p:cNvGrpSpPr/>
          <p:nvPr/>
        </p:nvGrpSpPr>
        <p:grpSpPr>
          <a:xfrm>
            <a:off x="1216644" y="4513347"/>
            <a:ext cx="4254765" cy="2181056"/>
            <a:chOff x="1271144" y="3784639"/>
            <a:chExt cx="4254765" cy="2041342"/>
          </a:xfrm>
        </p:grpSpPr>
        <p:pic>
          <p:nvPicPr>
            <p:cNvPr id="12" name="圖片 11">
              <a:extLst>
                <a:ext uri="{FF2B5EF4-FFF2-40B4-BE49-F238E27FC236}">
                  <a16:creationId xmlns:a16="http://schemas.microsoft.com/office/drawing/2014/main" id="{9D5E505D-955C-4B85-B364-76768ECB368E}"/>
                </a:ext>
              </a:extLst>
            </p:cNvPr>
            <p:cNvPicPr/>
            <p:nvPr/>
          </p:nvPicPr>
          <p:blipFill>
            <a:blip r:embed="rId3"/>
            <a:stretch>
              <a:fillRect/>
            </a:stretch>
          </p:blipFill>
          <p:spPr>
            <a:xfrm>
              <a:off x="1271144" y="3784639"/>
              <a:ext cx="4254765" cy="2041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a:extLst>
                <a:ext uri="{FF2B5EF4-FFF2-40B4-BE49-F238E27FC236}">
                  <a16:creationId xmlns:a16="http://schemas.microsoft.com/office/drawing/2014/main" id="{E8118710-1361-4956-969C-D61CBF13691D}"/>
                </a:ext>
              </a:extLst>
            </p:cNvPr>
            <p:cNvSpPr txBox="1"/>
            <p:nvPr/>
          </p:nvSpPr>
          <p:spPr>
            <a:xfrm>
              <a:off x="1417017" y="4905061"/>
              <a:ext cx="3354819" cy="646331"/>
            </a:xfrm>
            <a:prstGeom prst="rect">
              <a:avLst/>
            </a:prstGeom>
            <a:solidFill>
              <a:schemeClr val="tx1"/>
            </a:solidFill>
          </p:spPr>
          <p:txBody>
            <a:bodyPr wrap="square" rtlCol="0">
              <a:spAutoFit/>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這些觀察值有一個體重正常的，但是距離過重的群體非常近</a:t>
              </a:r>
              <a:endParaRPr lang="en-US" altLang="zh-TW" sz="4000" dirty="0">
                <a:solidFill>
                  <a:schemeClr val="bg1"/>
                </a:solidFill>
                <a:latin typeface="微軟正黑體" panose="020B0604030504040204" pitchFamily="34" charset="-120"/>
                <a:ea typeface="微軟正黑體" panose="020B0604030504040204" pitchFamily="34" charset="-120"/>
              </a:endParaRPr>
            </a:p>
          </p:txBody>
        </p:sp>
      </p:grpSp>
      <p:grpSp>
        <p:nvGrpSpPr>
          <p:cNvPr id="7" name="群組 6">
            <a:extLst>
              <a:ext uri="{FF2B5EF4-FFF2-40B4-BE49-F238E27FC236}">
                <a16:creationId xmlns:a16="http://schemas.microsoft.com/office/drawing/2014/main" id="{3EDE13CA-BCE4-4F03-934E-3D45A3EA3E90}"/>
              </a:ext>
            </a:extLst>
          </p:cNvPr>
          <p:cNvGrpSpPr/>
          <p:nvPr/>
        </p:nvGrpSpPr>
        <p:grpSpPr>
          <a:xfrm>
            <a:off x="6793261" y="4443489"/>
            <a:ext cx="4525273" cy="2250913"/>
            <a:chOff x="6735693" y="4530269"/>
            <a:chExt cx="4525273" cy="2092730"/>
          </a:xfrm>
        </p:grpSpPr>
        <p:pic>
          <p:nvPicPr>
            <p:cNvPr id="14" name="圖片 13">
              <a:extLst>
                <a:ext uri="{FF2B5EF4-FFF2-40B4-BE49-F238E27FC236}">
                  <a16:creationId xmlns:a16="http://schemas.microsoft.com/office/drawing/2014/main" id="{AE1D1C93-C6A7-469E-BB05-770D7E00D5FF}"/>
                </a:ext>
              </a:extLst>
            </p:cNvPr>
            <p:cNvPicPr/>
            <p:nvPr/>
          </p:nvPicPr>
          <p:blipFill>
            <a:blip r:embed="rId4"/>
            <a:stretch>
              <a:fillRect/>
            </a:stretch>
          </p:blipFill>
          <p:spPr>
            <a:xfrm>
              <a:off x="6735693" y="4530269"/>
              <a:ext cx="4525273" cy="2092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文字方塊 16">
              <a:extLst>
                <a:ext uri="{FF2B5EF4-FFF2-40B4-BE49-F238E27FC236}">
                  <a16:creationId xmlns:a16="http://schemas.microsoft.com/office/drawing/2014/main" id="{C2768A72-BE25-4252-8284-783DD2BF72F0}"/>
                </a:ext>
              </a:extLst>
            </p:cNvPr>
            <p:cNvSpPr txBox="1"/>
            <p:nvPr/>
          </p:nvSpPr>
          <p:spPr>
            <a:xfrm>
              <a:off x="6872559" y="5925280"/>
              <a:ext cx="4251540" cy="646331"/>
            </a:xfrm>
            <a:prstGeom prst="rect">
              <a:avLst/>
            </a:prstGeom>
            <a:solidFill>
              <a:schemeClr val="tx1"/>
            </a:solidFill>
          </p:spPr>
          <p:txBody>
            <a:bodyPr wrap="square" rtlCol="0">
              <a:spAutoFit/>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如果我們用剛剛的方法，臨界值會距離過胖的非常近</a:t>
              </a:r>
              <a:endParaRPr lang="en-US" altLang="zh-TW" sz="4000" dirty="0">
                <a:solidFill>
                  <a:schemeClr val="bg1"/>
                </a:solidFill>
                <a:latin typeface="微軟正黑體" panose="020B0604030504040204" pitchFamily="34" charset="-120"/>
                <a:ea typeface="微軟正黑體" panose="020B0604030504040204" pitchFamily="34" charset="-120"/>
              </a:endParaRPr>
            </a:p>
          </p:txBody>
        </p:sp>
      </p:grpSp>
      <p:grpSp>
        <p:nvGrpSpPr>
          <p:cNvPr id="2" name="群組 1">
            <a:extLst>
              <a:ext uri="{FF2B5EF4-FFF2-40B4-BE49-F238E27FC236}">
                <a16:creationId xmlns:a16="http://schemas.microsoft.com/office/drawing/2014/main" id="{D2874D79-7228-4B10-88D6-75E7C024AA3C}"/>
              </a:ext>
            </a:extLst>
          </p:cNvPr>
          <p:cNvGrpSpPr/>
          <p:nvPr/>
        </p:nvGrpSpPr>
        <p:grpSpPr>
          <a:xfrm>
            <a:off x="3625304" y="1254125"/>
            <a:ext cx="4941392" cy="2357642"/>
            <a:chOff x="3625304" y="1254125"/>
            <a:chExt cx="4941392" cy="2357642"/>
          </a:xfrm>
        </p:grpSpPr>
        <p:pic>
          <p:nvPicPr>
            <p:cNvPr id="11" name="圖片 10">
              <a:extLst>
                <a:ext uri="{FF2B5EF4-FFF2-40B4-BE49-F238E27FC236}">
                  <a16:creationId xmlns:a16="http://schemas.microsoft.com/office/drawing/2014/main" id="{F2A0FCB3-6835-44DB-A3EB-9765CD848459}"/>
                </a:ext>
              </a:extLst>
            </p:cNvPr>
            <p:cNvPicPr/>
            <p:nvPr/>
          </p:nvPicPr>
          <p:blipFill>
            <a:blip r:embed="rId5"/>
            <a:stretch>
              <a:fillRect/>
            </a:stretch>
          </p:blipFill>
          <p:spPr>
            <a:xfrm>
              <a:off x="3695065" y="1254125"/>
              <a:ext cx="4801870" cy="179083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文字方塊 4">
              <a:extLst>
                <a:ext uri="{FF2B5EF4-FFF2-40B4-BE49-F238E27FC236}">
                  <a16:creationId xmlns:a16="http://schemas.microsoft.com/office/drawing/2014/main" id="{81EB9D1B-DE0E-4144-9946-378964F2D922}"/>
                </a:ext>
              </a:extLst>
            </p:cNvPr>
            <p:cNvSpPr txBox="1"/>
            <p:nvPr/>
          </p:nvSpPr>
          <p:spPr>
            <a:xfrm>
              <a:off x="3625304" y="2652658"/>
              <a:ext cx="4941392" cy="959109"/>
            </a:xfrm>
            <a:prstGeom prst="rect">
              <a:avLst/>
            </a:prstGeom>
            <a:solidFill>
              <a:schemeClr val="tx1"/>
            </a:solidFill>
          </p:spPr>
          <p:txBody>
            <a:bodyPr wrap="square" rtlCol="0">
              <a:spAutoFit/>
            </a:bodyPr>
            <a:lstStyle/>
            <a:p>
              <a:pPr algn="ct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看起來還不錯，但是如果我們一開始收集到的</a:t>
              </a:r>
              <a:r>
                <a:rPr lang="en-US" altLang="zh-TW" sz="2000" dirty="0">
                  <a:solidFill>
                    <a:schemeClr val="bg1"/>
                  </a:solidFill>
                  <a:latin typeface="微軟正黑體" panose="020B0604030504040204" pitchFamily="34" charset="-120"/>
                  <a:ea typeface="微軟正黑體" panose="020B0604030504040204" pitchFamily="34" charset="-120"/>
                </a:rPr>
                <a:t>data</a:t>
              </a:r>
              <a:r>
                <a:rPr lang="zh-TW" altLang="en-US" sz="2000" dirty="0">
                  <a:solidFill>
                    <a:schemeClr val="bg1"/>
                  </a:solidFill>
                  <a:latin typeface="微軟正黑體" panose="020B0604030504040204" pitchFamily="34" charset="-120"/>
                  <a:ea typeface="微軟正黑體" panose="020B0604030504040204" pitchFamily="34" charset="-120"/>
                </a:rPr>
                <a:t>是這樣</a:t>
              </a:r>
              <a:endParaRPr lang="en-US" altLang="zh-TW" sz="32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42746559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C231FAE9-790D-4BD1-A35C-66131EF0CC6F}"/>
              </a:ext>
            </a:extLst>
          </p:cNvPr>
          <p:cNvGrpSpPr/>
          <p:nvPr/>
        </p:nvGrpSpPr>
        <p:grpSpPr>
          <a:xfrm>
            <a:off x="2668645" y="2421336"/>
            <a:ext cx="7432144" cy="2968174"/>
            <a:chOff x="2874537" y="2481892"/>
            <a:chExt cx="6719253" cy="2645196"/>
          </a:xfrm>
        </p:grpSpPr>
        <p:pic>
          <p:nvPicPr>
            <p:cNvPr id="13" name="圖片 12">
              <a:extLst>
                <a:ext uri="{FF2B5EF4-FFF2-40B4-BE49-F238E27FC236}">
                  <a16:creationId xmlns:a16="http://schemas.microsoft.com/office/drawing/2014/main" id="{C7E98987-2843-497B-B57C-826152C8897B}"/>
                </a:ext>
              </a:extLst>
            </p:cNvPr>
            <p:cNvPicPr/>
            <p:nvPr/>
          </p:nvPicPr>
          <p:blipFill>
            <a:blip r:embed="rId3"/>
            <a:stretch>
              <a:fillRect/>
            </a:stretch>
          </p:blipFill>
          <p:spPr>
            <a:xfrm>
              <a:off x="2874537" y="2481892"/>
              <a:ext cx="6719253" cy="2645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字方塊 4">
              <a:extLst>
                <a:ext uri="{FF2B5EF4-FFF2-40B4-BE49-F238E27FC236}">
                  <a16:creationId xmlns:a16="http://schemas.microsoft.com/office/drawing/2014/main" id="{81EB9D1B-DE0E-4144-9946-378964F2D922}"/>
                </a:ext>
              </a:extLst>
            </p:cNvPr>
            <p:cNvSpPr txBox="1"/>
            <p:nvPr/>
          </p:nvSpPr>
          <p:spPr>
            <a:xfrm>
              <a:off x="3794861" y="4515038"/>
              <a:ext cx="5376914" cy="497444"/>
            </a:xfrm>
            <a:prstGeom prst="rect">
              <a:avLst/>
            </a:prstGeom>
            <a:solidFill>
              <a:schemeClr val="tx1"/>
            </a:solidFill>
          </p:spPr>
          <p:txBody>
            <a:bodyPr wrap="square" rtlCol="0">
              <a:spAutoFit/>
            </a:bodyPr>
            <a:lstStyle/>
            <a:p>
              <a:pPr algn="ct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如果有一個新的觀察值，該如何分類比較好呢？</a:t>
              </a:r>
              <a:endParaRPr lang="en-US" altLang="zh-TW" sz="32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116049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3DC570-72AC-45BE-BB60-458EBBAC8C19}"/>
              </a:ext>
            </a:extLst>
          </p:cNvPr>
          <p:cNvSpPr>
            <a:spLocks noGrp="1"/>
          </p:cNvSpPr>
          <p:nvPr>
            <p:ph type="title"/>
          </p:nvPr>
        </p:nvSpPr>
        <p:spPr>
          <a:xfrm>
            <a:off x="1476708" y="291611"/>
            <a:ext cx="9404723" cy="889489"/>
          </a:xfrm>
        </p:spPr>
        <p:txBody>
          <a:bodyPr rtlCol="0"/>
          <a:lstStyle/>
          <a:p>
            <a:pPr fontAlgn="base"/>
            <a:r>
              <a:rPr lang="zh-TW" altLang="en-US" b="1" dirty="0"/>
              <a:t>監督式學習與非監督式學習的差異</a:t>
            </a:r>
          </a:p>
        </p:txBody>
      </p:sp>
      <p:sp>
        <p:nvSpPr>
          <p:cNvPr id="4" name="矩形 3">
            <a:extLst>
              <a:ext uri="{FF2B5EF4-FFF2-40B4-BE49-F238E27FC236}">
                <a16:creationId xmlns:a16="http://schemas.microsoft.com/office/drawing/2014/main" id="{74F8D71F-653B-456C-93BF-2F80F0A41642}"/>
              </a:ext>
            </a:extLst>
          </p:cNvPr>
          <p:cNvSpPr/>
          <p:nvPr/>
        </p:nvSpPr>
        <p:spPr>
          <a:xfrm>
            <a:off x="1317081" y="1297992"/>
            <a:ext cx="9777246" cy="830997"/>
          </a:xfrm>
          <a:prstGeom prst="rect">
            <a:avLst/>
          </a:prstGeom>
        </p:spPr>
        <p:txBody>
          <a:bodyPr wrap="square">
            <a:spAutoFit/>
          </a:bodyPr>
          <a:lstStyle/>
          <a:p>
            <a:r>
              <a:rPr lang="zh-TW" altLang="en-US" sz="2400" dirty="0"/>
              <a:t>監督式與非監督式學習根本的差異在於數據本身是否有</a:t>
            </a:r>
            <a:r>
              <a:rPr lang="zh-TW" altLang="en-US" sz="2400" dirty="0">
                <a:solidFill>
                  <a:srgbClr val="FFC000"/>
                </a:solidFill>
              </a:rPr>
              <a:t>標籤 </a:t>
            </a:r>
            <a:r>
              <a:rPr lang="en-US" altLang="zh-TW" sz="2400" dirty="0">
                <a:solidFill>
                  <a:srgbClr val="FFC000"/>
                </a:solidFill>
              </a:rPr>
              <a:t>(Labeled)</a:t>
            </a:r>
            <a:r>
              <a:rPr lang="zh-TW" altLang="en-US" sz="2400" dirty="0"/>
              <a:t>，</a:t>
            </a:r>
            <a:endParaRPr lang="en-US" altLang="zh-TW" sz="2400" dirty="0"/>
          </a:p>
          <a:p>
            <a:r>
              <a:rPr lang="zh-TW" altLang="en-US" sz="2400" dirty="0"/>
              <a:t>也就是說資料本身是否有被定義</a:t>
            </a:r>
          </a:p>
        </p:txBody>
      </p:sp>
      <p:pic>
        <p:nvPicPr>
          <p:cNvPr id="7170" name="Picture 2" descr="https://oosga.com/wp-content/uploads/2020/01/%E7%9B%A3%E7%9D%A3%E5%BC%8F%E5%AD%B8%E7%BF%92.png">
            <a:extLst>
              <a:ext uri="{FF2B5EF4-FFF2-40B4-BE49-F238E27FC236}">
                <a16:creationId xmlns:a16="http://schemas.microsoft.com/office/drawing/2014/main" id="{4B5AC992-EA8D-41D4-BE93-F561B9123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56" b="8411"/>
          <a:stretch/>
        </p:blipFill>
        <p:spPr bwMode="auto">
          <a:xfrm>
            <a:off x="729948" y="2128989"/>
            <a:ext cx="10951512" cy="443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486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525197" y="1678068"/>
            <a:ext cx="8426932" cy="6595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如果我們允許一些錯誤的判斷，其實可以更好</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5AC0257C-269B-43F6-BB95-F166A870502C}"/>
              </a:ext>
            </a:extLst>
          </p:cNvPr>
          <p:cNvGrpSpPr/>
          <p:nvPr/>
        </p:nvGrpSpPr>
        <p:grpSpPr>
          <a:xfrm>
            <a:off x="3180943" y="2787280"/>
            <a:ext cx="6551614" cy="3360897"/>
            <a:chOff x="3180943" y="2787280"/>
            <a:chExt cx="6551614" cy="3360897"/>
          </a:xfrm>
        </p:grpSpPr>
        <p:pic>
          <p:nvPicPr>
            <p:cNvPr id="6" name="圖片 5">
              <a:extLst>
                <a:ext uri="{FF2B5EF4-FFF2-40B4-BE49-F238E27FC236}">
                  <a16:creationId xmlns:a16="http://schemas.microsoft.com/office/drawing/2014/main" id="{53A5C884-843B-4D46-A13F-AB6F7D9731D4}"/>
                </a:ext>
              </a:extLst>
            </p:cNvPr>
            <p:cNvPicPr/>
            <p:nvPr/>
          </p:nvPicPr>
          <p:blipFill>
            <a:blip r:embed="rId3"/>
            <a:stretch>
              <a:fillRect/>
            </a:stretch>
          </p:blipFill>
          <p:spPr>
            <a:xfrm>
              <a:off x="3180944" y="2787280"/>
              <a:ext cx="6551613" cy="2967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E8306509-89D8-43A2-89FD-420EF83D240D}"/>
                </a:ext>
              </a:extLst>
            </p:cNvPr>
            <p:cNvSpPr txBox="1"/>
            <p:nvPr/>
          </p:nvSpPr>
          <p:spPr>
            <a:xfrm>
              <a:off x="3180943" y="4842307"/>
              <a:ext cx="6551613" cy="1305870"/>
            </a:xfrm>
            <a:prstGeom prst="rect">
              <a:avLst/>
            </a:prstGeom>
            <a:solidFill>
              <a:schemeClr val="tx1"/>
            </a:solidFill>
          </p:spPr>
          <p:txBody>
            <a:bodyPr wrap="square" rtlCol="0">
              <a:spAutoFit/>
            </a:bodyPr>
            <a:lstStyle/>
            <a:p>
              <a:pPr algn="ctr">
                <a:lnSpc>
                  <a:spcPct val="150000"/>
                </a:lnSpc>
              </a:pPr>
              <a:r>
                <a:rPr lang="zh-TW" altLang="en-US" sz="2800" dirty="0">
                  <a:solidFill>
                    <a:schemeClr val="bg1"/>
                  </a:solidFill>
                  <a:latin typeface="微軟正黑體" panose="020B0604030504040204" pitchFamily="34" charset="-120"/>
                  <a:ea typeface="微軟正黑體" panose="020B0604030504040204" pitchFamily="34" charset="-120"/>
                </a:rPr>
                <a:t>例如，如果我們不管那個離群值，把臨界點定在這兩個端點之中間</a:t>
              </a:r>
              <a:endParaRPr lang="en-US" altLang="zh-TW" sz="40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705474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0C66880A-C504-41AF-BA3E-5CD95FDF992C}"/>
              </a:ext>
            </a:extLst>
          </p:cNvPr>
          <p:cNvGrpSpPr/>
          <p:nvPr/>
        </p:nvGrpSpPr>
        <p:grpSpPr>
          <a:xfrm>
            <a:off x="564832" y="2949595"/>
            <a:ext cx="4752340" cy="2194793"/>
            <a:chOff x="619760" y="3333750"/>
            <a:chExt cx="4752340" cy="2194793"/>
          </a:xfrm>
        </p:grpSpPr>
        <p:pic>
          <p:nvPicPr>
            <p:cNvPr id="6" name="圖片 5">
              <a:extLst>
                <a:ext uri="{FF2B5EF4-FFF2-40B4-BE49-F238E27FC236}">
                  <a16:creationId xmlns:a16="http://schemas.microsoft.com/office/drawing/2014/main" id="{958028F5-B7D4-4E14-9B85-8A8F3006B135}"/>
                </a:ext>
              </a:extLst>
            </p:cNvPr>
            <p:cNvPicPr/>
            <p:nvPr/>
          </p:nvPicPr>
          <p:blipFill>
            <a:blip r:embed="rId3"/>
            <a:stretch>
              <a:fillRect/>
            </a:stretch>
          </p:blipFill>
          <p:spPr>
            <a:xfrm>
              <a:off x="619760" y="3333750"/>
              <a:ext cx="4752340" cy="2122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F8382D46-B840-410D-A31E-712DA02150F6}"/>
                </a:ext>
              </a:extLst>
            </p:cNvPr>
            <p:cNvSpPr txBox="1"/>
            <p:nvPr/>
          </p:nvSpPr>
          <p:spPr>
            <a:xfrm>
              <a:off x="619760" y="4950051"/>
              <a:ext cx="4752340" cy="578492"/>
            </a:xfrm>
            <a:prstGeom prst="rect">
              <a:avLst/>
            </a:prstGeom>
            <a:solidFill>
              <a:schemeClr val="tx1"/>
            </a:solidFill>
          </p:spPr>
          <p:txBody>
            <a:bodyPr wrap="square" rtlCol="0">
              <a:spAutoFit/>
            </a:bodyPr>
            <a:lstStyle/>
            <a:p>
              <a:pPr algn="ctr">
                <a:lnSpc>
                  <a:spcPct val="150000"/>
                </a:lnSpc>
              </a:pPr>
              <a:r>
                <a:rPr lang="zh-TW" altLang="en-US" sz="2400" dirty="0">
                  <a:solidFill>
                    <a:schemeClr val="bg1"/>
                  </a:solidFill>
                  <a:latin typeface="微軟正黑體" panose="020B0604030504040204" pitchFamily="34" charset="-120"/>
                  <a:ea typeface="微軟正黑體" panose="020B0604030504040204" pitchFamily="34" charset="-120"/>
                </a:rPr>
                <a:t>我們對這點的分類就是錯誤的</a:t>
              </a:r>
              <a:endParaRPr lang="en-US" altLang="zh-TW" sz="3600" dirty="0">
                <a:solidFill>
                  <a:schemeClr val="bg1"/>
                </a:solidFill>
                <a:latin typeface="微軟正黑體" panose="020B0604030504040204" pitchFamily="34" charset="-120"/>
                <a:ea typeface="微軟正黑體" panose="020B0604030504040204" pitchFamily="34" charset="-120"/>
              </a:endParaRPr>
            </a:p>
          </p:txBody>
        </p:sp>
      </p:grpSp>
      <p:grpSp>
        <p:nvGrpSpPr>
          <p:cNvPr id="3" name="群組 2">
            <a:extLst>
              <a:ext uri="{FF2B5EF4-FFF2-40B4-BE49-F238E27FC236}">
                <a16:creationId xmlns:a16="http://schemas.microsoft.com/office/drawing/2014/main" id="{59CE4F98-A5C4-40E2-94A5-E7453D17A789}"/>
              </a:ext>
            </a:extLst>
          </p:cNvPr>
          <p:cNvGrpSpPr/>
          <p:nvPr/>
        </p:nvGrpSpPr>
        <p:grpSpPr>
          <a:xfrm>
            <a:off x="6277164" y="2949595"/>
            <a:ext cx="5150169" cy="2194793"/>
            <a:chOff x="6554152" y="3333750"/>
            <a:chExt cx="5150169" cy="2194793"/>
          </a:xfrm>
        </p:grpSpPr>
        <p:pic>
          <p:nvPicPr>
            <p:cNvPr id="8" name="圖片 7">
              <a:extLst>
                <a:ext uri="{FF2B5EF4-FFF2-40B4-BE49-F238E27FC236}">
                  <a16:creationId xmlns:a16="http://schemas.microsoft.com/office/drawing/2014/main" id="{EC4EF74B-69E0-48B0-8B62-BEFF8329D56F}"/>
                </a:ext>
              </a:extLst>
            </p:cNvPr>
            <p:cNvPicPr/>
            <p:nvPr/>
          </p:nvPicPr>
          <p:blipFill>
            <a:blip r:embed="rId4"/>
            <a:stretch>
              <a:fillRect/>
            </a:stretch>
          </p:blipFill>
          <p:spPr>
            <a:xfrm>
              <a:off x="6554152" y="3333750"/>
              <a:ext cx="5150168" cy="2122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字方塊 4">
              <a:extLst>
                <a:ext uri="{FF2B5EF4-FFF2-40B4-BE49-F238E27FC236}">
                  <a16:creationId xmlns:a16="http://schemas.microsoft.com/office/drawing/2014/main" id="{81EB9D1B-DE0E-4144-9946-378964F2D922}"/>
                </a:ext>
              </a:extLst>
            </p:cNvPr>
            <p:cNvSpPr txBox="1"/>
            <p:nvPr/>
          </p:nvSpPr>
          <p:spPr>
            <a:xfrm>
              <a:off x="6554153" y="4950051"/>
              <a:ext cx="5150168" cy="578492"/>
            </a:xfrm>
            <a:prstGeom prst="rect">
              <a:avLst/>
            </a:prstGeom>
            <a:solidFill>
              <a:schemeClr val="tx1"/>
            </a:solidFill>
          </p:spPr>
          <p:txBody>
            <a:bodyPr wrap="square" rtlCol="0">
              <a:spAutoFit/>
            </a:bodyPr>
            <a:lstStyle/>
            <a:p>
              <a:pPr algn="ctr">
                <a:lnSpc>
                  <a:spcPct val="150000"/>
                </a:lnSpc>
              </a:pPr>
              <a:r>
                <a:rPr lang="zh-TW" altLang="en-US" sz="2400" dirty="0">
                  <a:solidFill>
                    <a:schemeClr val="bg1"/>
                  </a:solidFill>
                  <a:latin typeface="微軟正黑體" panose="020B0604030504040204" pitchFamily="34" charset="-120"/>
                  <a:ea typeface="微軟正黑體" panose="020B0604030504040204" pitchFamily="34" charset="-120"/>
                </a:rPr>
                <a:t>我們將其分類成過重，也較合理</a:t>
              </a:r>
            </a:p>
          </p:txBody>
        </p:sp>
      </p:grpSp>
    </p:spTree>
    <p:extLst>
      <p:ext uri="{BB962C8B-B14F-4D97-AF65-F5344CB8AC3E}">
        <p14:creationId xmlns:p14="http://schemas.microsoft.com/office/powerpoint/2010/main" val="22407980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FB14F2A0-6A43-42A1-AC5C-0BA95110A8DF}"/>
              </a:ext>
            </a:extLst>
          </p:cNvPr>
          <p:cNvGrpSpPr/>
          <p:nvPr/>
        </p:nvGrpSpPr>
        <p:grpSpPr>
          <a:xfrm>
            <a:off x="2846116" y="2060699"/>
            <a:ext cx="7155816" cy="4512532"/>
            <a:chOff x="2834004" y="2367280"/>
            <a:chExt cx="7155816" cy="4512532"/>
          </a:xfrm>
        </p:grpSpPr>
        <p:pic>
          <p:nvPicPr>
            <p:cNvPr id="6" name="圖片 5">
              <a:extLst>
                <a:ext uri="{FF2B5EF4-FFF2-40B4-BE49-F238E27FC236}">
                  <a16:creationId xmlns:a16="http://schemas.microsoft.com/office/drawing/2014/main" id="{E7DC75DC-3C36-4D9C-BCD9-017C8136D06F}"/>
                </a:ext>
              </a:extLst>
            </p:cNvPr>
            <p:cNvPicPr/>
            <p:nvPr/>
          </p:nvPicPr>
          <p:blipFill>
            <a:blip r:embed="rId3"/>
            <a:stretch>
              <a:fillRect/>
            </a:stretch>
          </p:blipFill>
          <p:spPr>
            <a:xfrm>
              <a:off x="2834004" y="2367280"/>
              <a:ext cx="7155816" cy="3309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字方塊 4">
              <a:extLst>
                <a:ext uri="{FF2B5EF4-FFF2-40B4-BE49-F238E27FC236}">
                  <a16:creationId xmlns:a16="http://schemas.microsoft.com/office/drawing/2014/main" id="{81EB9D1B-DE0E-4144-9946-378964F2D922}"/>
                </a:ext>
              </a:extLst>
            </p:cNvPr>
            <p:cNvSpPr txBox="1"/>
            <p:nvPr/>
          </p:nvSpPr>
          <p:spPr>
            <a:xfrm>
              <a:off x="2834004" y="4684596"/>
              <a:ext cx="7155816" cy="2195216"/>
            </a:xfrm>
            <a:prstGeom prst="rect">
              <a:avLst/>
            </a:prstGeom>
            <a:solidFill>
              <a:schemeClr val="tx1"/>
            </a:solidFill>
          </p:spPr>
          <p:txBody>
            <a:bodyPr wrap="square" rtlCol="0">
              <a:spAutoFit/>
            </a:bodyPr>
            <a:lstStyle/>
            <a:p>
              <a:pPr algn="ctr">
                <a:lnSpc>
                  <a:spcPct val="150000"/>
                </a:lnSpc>
              </a:pPr>
              <a:r>
                <a:rPr lang="zh-TW" altLang="en-US" sz="2800" dirty="0">
                  <a:solidFill>
                    <a:schemeClr val="bg1"/>
                  </a:solidFill>
                  <a:latin typeface="微軟正黑體" panose="020B0604030504040204" pitchFamily="34" charset="-120"/>
                  <a:ea typeface="微軟正黑體" panose="020B0604030504040204" pitchFamily="34" charset="-120"/>
                </a:rPr>
                <a:t>而這個允許有錯誤的</a:t>
              </a:r>
              <a:r>
                <a:rPr lang="en-US" altLang="zh-TW" sz="2800" dirty="0">
                  <a:solidFill>
                    <a:schemeClr val="bg1"/>
                  </a:solidFill>
                  <a:latin typeface="微軟正黑體" panose="020B0604030504040204" pitchFamily="34" charset="-120"/>
                  <a:ea typeface="微軟正黑體" panose="020B0604030504040204" pitchFamily="34" charset="-120"/>
                </a:rPr>
                <a:t>margin</a:t>
              </a:r>
              <a:r>
                <a:rPr lang="zh-TW" altLang="en-US" sz="2800" dirty="0">
                  <a:solidFill>
                    <a:schemeClr val="bg1"/>
                  </a:solidFill>
                  <a:latin typeface="微軟正黑體" panose="020B0604030504040204" pitchFamily="34" charset="-120"/>
                  <a:ea typeface="微軟正黑體" panose="020B0604030504040204" pitchFamily="34" charset="-120"/>
                </a:rPr>
                <a:t>稱之為</a:t>
              </a:r>
              <a:endParaRPr lang="en-US" altLang="zh-TW" sz="2800"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en-US" altLang="zh-TW" sz="2800" dirty="0">
                  <a:solidFill>
                    <a:schemeClr val="bg1"/>
                  </a:solidFill>
                  <a:latin typeface="微軟正黑體" panose="020B0604030504040204" pitchFamily="34" charset="-120"/>
                  <a:ea typeface="微軟正黑體" panose="020B0604030504040204" pitchFamily="34" charset="-120"/>
                </a:rPr>
                <a:t>Soft Margin</a:t>
              </a:r>
            </a:p>
            <a:p>
              <a:pPr algn="ctr">
                <a:lnSpc>
                  <a:spcPct val="150000"/>
                </a:lnSpc>
              </a:pPr>
              <a:endParaRPr lang="en-US" altLang="zh-TW" sz="40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942693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ECBA51A9-4A6A-4D0C-BB32-A34B3834EA36}"/>
              </a:ext>
            </a:extLst>
          </p:cNvPr>
          <p:cNvGrpSpPr/>
          <p:nvPr/>
        </p:nvGrpSpPr>
        <p:grpSpPr>
          <a:xfrm>
            <a:off x="2043786" y="2095758"/>
            <a:ext cx="7615238" cy="3960524"/>
            <a:chOff x="2504014" y="1647642"/>
            <a:chExt cx="7615238" cy="3960524"/>
          </a:xfrm>
        </p:grpSpPr>
        <p:pic>
          <p:nvPicPr>
            <p:cNvPr id="6" name="圖片 5">
              <a:extLst>
                <a:ext uri="{FF2B5EF4-FFF2-40B4-BE49-F238E27FC236}">
                  <a16:creationId xmlns:a16="http://schemas.microsoft.com/office/drawing/2014/main" id="{E229068A-0BD6-4BAA-B79D-1F8DEAF657F6}"/>
                </a:ext>
              </a:extLst>
            </p:cNvPr>
            <p:cNvPicPr/>
            <p:nvPr/>
          </p:nvPicPr>
          <p:blipFill>
            <a:blip r:embed="rId3"/>
            <a:stretch>
              <a:fillRect/>
            </a:stretch>
          </p:blipFill>
          <p:spPr>
            <a:xfrm>
              <a:off x="2504014" y="1647642"/>
              <a:ext cx="7615238" cy="39605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文字方塊 4">
              <a:extLst>
                <a:ext uri="{FF2B5EF4-FFF2-40B4-BE49-F238E27FC236}">
                  <a16:creationId xmlns:a16="http://schemas.microsoft.com/office/drawing/2014/main" id="{81EB9D1B-DE0E-4144-9946-378964F2D922}"/>
                </a:ext>
              </a:extLst>
            </p:cNvPr>
            <p:cNvSpPr txBox="1"/>
            <p:nvPr/>
          </p:nvSpPr>
          <p:spPr>
            <a:xfrm>
              <a:off x="4774128" y="3939755"/>
              <a:ext cx="4036812" cy="1553630"/>
            </a:xfrm>
            <a:prstGeom prst="rect">
              <a:avLst/>
            </a:prstGeom>
            <a:solidFill>
              <a:schemeClr val="tx1"/>
            </a:solidFill>
          </p:spPr>
          <p:txBody>
            <a:bodyPr wrap="square" rtlCol="0">
              <a:spAutoFit/>
            </a:bodyPr>
            <a:lstStyle/>
            <a:p>
              <a:pPr algn="ctr">
                <a:lnSpc>
                  <a:spcPct val="150000"/>
                </a:lnSpc>
              </a:pPr>
              <a:r>
                <a:rPr lang="zh-TW" altLang="en-US" sz="2200" dirty="0">
                  <a:solidFill>
                    <a:schemeClr val="bg1"/>
                  </a:solidFill>
                  <a:latin typeface="微軟正黑體" panose="020B0604030504040204" pitchFamily="34" charset="-120"/>
                  <a:ea typeface="微軟正黑體" panose="020B0604030504040204" pitchFamily="34" charset="-120"/>
                </a:rPr>
                <a:t>但是要允許多少的錯誤呢？ </a:t>
              </a:r>
              <a:endParaRPr lang="en-US" altLang="zh-TW" sz="2200"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zh-TW" altLang="en-US" sz="2200" dirty="0">
                  <a:solidFill>
                    <a:schemeClr val="bg1"/>
                  </a:solidFill>
                  <a:latin typeface="微軟正黑體" panose="020B0604030504040204" pitchFamily="34" charset="-120"/>
                  <a:ea typeface="微軟正黑體" panose="020B0604030504040204" pitchFamily="34" charset="-120"/>
                </a:rPr>
                <a:t>因為也可以有這麼大的</a:t>
              </a:r>
              <a:endParaRPr lang="en-US" altLang="zh-TW" sz="2200"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en-US" altLang="zh-TW" sz="2200" dirty="0">
                  <a:solidFill>
                    <a:schemeClr val="bg1"/>
                  </a:solidFill>
                  <a:latin typeface="微軟正黑體" panose="020B0604030504040204" pitchFamily="34" charset="-120"/>
                  <a:ea typeface="微軟正黑體" panose="020B0604030504040204" pitchFamily="34" charset="-120"/>
                </a:rPr>
                <a:t>Soft Margin</a:t>
              </a:r>
            </a:p>
          </p:txBody>
        </p:sp>
      </p:grpSp>
    </p:spTree>
    <p:extLst>
      <p:ext uri="{BB962C8B-B14F-4D97-AF65-F5344CB8AC3E}">
        <p14:creationId xmlns:p14="http://schemas.microsoft.com/office/powerpoint/2010/main" val="40103119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3A5C627A-196D-441E-AF62-B0CA0746CC8D}"/>
              </a:ext>
            </a:extLst>
          </p:cNvPr>
          <p:cNvGrpSpPr/>
          <p:nvPr/>
        </p:nvGrpSpPr>
        <p:grpSpPr>
          <a:xfrm>
            <a:off x="2826474" y="1935389"/>
            <a:ext cx="7011722" cy="4398441"/>
            <a:chOff x="3135312" y="2640137"/>
            <a:chExt cx="7011722" cy="4398441"/>
          </a:xfrm>
        </p:grpSpPr>
        <p:pic>
          <p:nvPicPr>
            <p:cNvPr id="6" name="圖片 5">
              <a:extLst>
                <a:ext uri="{FF2B5EF4-FFF2-40B4-BE49-F238E27FC236}">
                  <a16:creationId xmlns:a16="http://schemas.microsoft.com/office/drawing/2014/main" id="{83DD0171-58E0-4658-876D-9516CA57ABE7}"/>
                </a:ext>
              </a:extLst>
            </p:cNvPr>
            <p:cNvPicPr/>
            <p:nvPr/>
          </p:nvPicPr>
          <p:blipFill>
            <a:blip r:embed="rId3"/>
            <a:stretch>
              <a:fillRect/>
            </a:stretch>
          </p:blipFill>
          <p:spPr>
            <a:xfrm>
              <a:off x="3135312" y="2640137"/>
              <a:ext cx="7011722" cy="3589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字方塊 4">
              <a:extLst>
                <a:ext uri="{FF2B5EF4-FFF2-40B4-BE49-F238E27FC236}">
                  <a16:creationId xmlns:a16="http://schemas.microsoft.com/office/drawing/2014/main" id="{81EB9D1B-DE0E-4144-9946-378964F2D922}"/>
                </a:ext>
              </a:extLst>
            </p:cNvPr>
            <p:cNvSpPr txBox="1"/>
            <p:nvPr/>
          </p:nvSpPr>
          <p:spPr>
            <a:xfrm>
              <a:off x="3135312" y="4521094"/>
              <a:ext cx="7011722" cy="2517484"/>
            </a:xfrm>
            <a:prstGeom prst="rect">
              <a:avLst/>
            </a:prstGeom>
            <a:solidFill>
              <a:schemeClr val="tx1"/>
            </a:solidFill>
          </p:spPr>
          <p:txBody>
            <a:bodyPr wrap="square" rtlCol="0">
              <a:spAutoFit/>
            </a:bodyPr>
            <a:lstStyle/>
            <a:p>
              <a:pPr algn="ctr">
                <a:lnSpc>
                  <a:spcPct val="150000"/>
                </a:lnSpc>
              </a:pPr>
              <a:r>
                <a:rPr lang="zh-TW" altLang="en-US" sz="2800" dirty="0">
                  <a:solidFill>
                    <a:schemeClr val="bg1"/>
                  </a:solidFill>
                  <a:latin typeface="微軟正黑體" panose="020B0604030504040204" pitchFamily="34" charset="-120"/>
                  <a:ea typeface="微軟正黑體" panose="020B0604030504040204" pitchFamily="34" charset="-120"/>
                </a:rPr>
                <a:t>我們可以用</a:t>
              </a:r>
              <a:r>
                <a:rPr lang="en-US" altLang="zh-TW" sz="2800" dirty="0">
                  <a:solidFill>
                    <a:schemeClr val="bg1"/>
                  </a:solidFill>
                  <a:latin typeface="微軟正黑體" panose="020B0604030504040204" pitchFamily="34" charset="-120"/>
                  <a:ea typeface="微軟正黑體" panose="020B0604030504040204" pitchFamily="34" charset="-120"/>
                </a:rPr>
                <a:t>Cross Validation</a:t>
              </a:r>
              <a:r>
                <a:rPr lang="zh-TW" altLang="en-US" sz="2800" dirty="0">
                  <a:solidFill>
                    <a:schemeClr val="bg1"/>
                  </a:solidFill>
                  <a:latin typeface="微軟正黑體" panose="020B0604030504040204" pitchFamily="34" charset="-120"/>
                  <a:ea typeface="微軟正黑體" panose="020B0604030504040204" pitchFamily="34" charset="-120"/>
                </a:rPr>
                <a:t>方法，</a:t>
              </a:r>
              <a:endParaRPr lang="en-US" altLang="zh-TW" sz="2800"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zh-TW" altLang="en-US" sz="2800" dirty="0">
                  <a:solidFill>
                    <a:schemeClr val="bg1"/>
                  </a:solidFill>
                  <a:latin typeface="微軟正黑體" panose="020B0604030504040204" pitchFamily="34" charset="-120"/>
                  <a:ea typeface="微軟正黑體" panose="020B0604030504040204" pitchFamily="34" charset="-120"/>
                </a:rPr>
                <a:t>一對一對的兩個點去決定臨界點，</a:t>
              </a:r>
              <a:endParaRPr lang="en-US" altLang="zh-TW" sz="2800"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zh-TW" altLang="en-US" sz="2800" dirty="0">
                  <a:solidFill>
                    <a:schemeClr val="bg1"/>
                  </a:solidFill>
                  <a:latin typeface="微軟正黑體" panose="020B0604030504040204" pitchFamily="34" charset="-120"/>
                  <a:ea typeface="微軟正黑體" panose="020B0604030504040204" pitchFamily="34" charset="-120"/>
                </a:rPr>
                <a:t>然後找出最好的分類效果</a:t>
              </a:r>
              <a:endParaRPr lang="en-US" altLang="zh-TW" sz="2800"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endParaRPr lang="en-US" altLang="zh-TW" sz="24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3141409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A045F667-570A-42FF-BAE7-CFE4BEB01211}"/>
              </a:ext>
            </a:extLst>
          </p:cNvPr>
          <p:cNvGrpSpPr/>
          <p:nvPr/>
        </p:nvGrpSpPr>
        <p:grpSpPr>
          <a:xfrm>
            <a:off x="2839662" y="1987758"/>
            <a:ext cx="6994895" cy="3935209"/>
            <a:chOff x="2736717" y="2847657"/>
            <a:chExt cx="6994895" cy="3935209"/>
          </a:xfrm>
        </p:grpSpPr>
        <p:pic>
          <p:nvPicPr>
            <p:cNvPr id="7" name="圖片 6">
              <a:extLst>
                <a:ext uri="{FF2B5EF4-FFF2-40B4-BE49-F238E27FC236}">
                  <a16:creationId xmlns:a16="http://schemas.microsoft.com/office/drawing/2014/main" id="{69682D27-9D9F-4F69-9F93-1E864773462C}"/>
                </a:ext>
              </a:extLst>
            </p:cNvPr>
            <p:cNvPicPr/>
            <p:nvPr/>
          </p:nvPicPr>
          <p:blipFill>
            <a:blip r:embed="rId3"/>
            <a:stretch>
              <a:fillRect/>
            </a:stretch>
          </p:blipFill>
          <p:spPr>
            <a:xfrm>
              <a:off x="2736717" y="2847657"/>
              <a:ext cx="6994894" cy="3271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字方塊 4">
              <a:extLst>
                <a:ext uri="{FF2B5EF4-FFF2-40B4-BE49-F238E27FC236}">
                  <a16:creationId xmlns:a16="http://schemas.microsoft.com/office/drawing/2014/main" id="{81EB9D1B-DE0E-4144-9946-378964F2D922}"/>
                </a:ext>
              </a:extLst>
            </p:cNvPr>
            <p:cNvSpPr txBox="1"/>
            <p:nvPr/>
          </p:nvSpPr>
          <p:spPr>
            <a:xfrm>
              <a:off x="2736718" y="5096379"/>
              <a:ext cx="6994894" cy="1686487"/>
            </a:xfrm>
            <a:prstGeom prst="rect">
              <a:avLst/>
            </a:prstGeom>
            <a:solidFill>
              <a:schemeClr val="tx1"/>
            </a:solidFill>
          </p:spPr>
          <p:txBody>
            <a:bodyPr wrap="square" rtlCol="0">
              <a:spAutoFit/>
            </a:bodyPr>
            <a:lstStyle/>
            <a:p>
              <a:pPr algn="ctr">
                <a:lnSpc>
                  <a:spcPct val="150000"/>
                </a:lnSpc>
              </a:pPr>
              <a:r>
                <a:rPr lang="zh-TW" altLang="en-US" sz="2400" dirty="0">
                  <a:solidFill>
                    <a:schemeClr val="bg1"/>
                  </a:solidFill>
                  <a:latin typeface="微軟正黑體" panose="020B0604030504040204" pitchFamily="34" charset="-120"/>
                  <a:ea typeface="微軟正黑體" panose="020B0604030504040204" pitchFamily="34" charset="-120"/>
                </a:rPr>
                <a:t>當我們用</a:t>
              </a:r>
              <a:r>
                <a:rPr lang="en-US" altLang="zh-TW" sz="2400" dirty="0">
                  <a:solidFill>
                    <a:schemeClr val="bg1"/>
                  </a:solidFill>
                  <a:latin typeface="微軟正黑體" panose="020B0604030504040204" pitchFamily="34" charset="-120"/>
                  <a:ea typeface="微軟正黑體" panose="020B0604030504040204" pitchFamily="34" charset="-120"/>
                </a:rPr>
                <a:t>Soft Margin</a:t>
              </a:r>
              <a:r>
                <a:rPr lang="zh-TW" altLang="en-US" sz="2400" dirty="0">
                  <a:solidFill>
                    <a:schemeClr val="bg1"/>
                  </a:solidFill>
                  <a:latin typeface="微軟正黑體" panose="020B0604030504040204" pitchFamily="34" charset="-120"/>
                  <a:ea typeface="微軟正黑體" panose="020B0604030504040204" pitchFamily="34" charset="-120"/>
                </a:rPr>
                <a:t>的方法來決定臨界點時，</a:t>
              </a:r>
              <a:endParaRPr lang="en-US" altLang="zh-TW" sz="2400" dirty="0">
                <a:solidFill>
                  <a:schemeClr val="bg1"/>
                </a:solidFill>
                <a:latin typeface="微軟正黑體" panose="020B0604030504040204" pitchFamily="34" charset="-120"/>
                <a:ea typeface="微軟正黑體" panose="020B0604030504040204" pitchFamily="34" charset="-120"/>
              </a:endParaRPr>
            </a:p>
            <a:p>
              <a:pPr algn="ctr">
                <a:lnSpc>
                  <a:spcPct val="150000"/>
                </a:lnSpc>
              </a:pPr>
              <a:r>
                <a:rPr lang="zh-TW" altLang="en-US" sz="2400" dirty="0">
                  <a:solidFill>
                    <a:schemeClr val="bg1"/>
                  </a:solidFill>
                  <a:latin typeface="微軟正黑體" panose="020B0604030504040204" pitchFamily="34" charset="-120"/>
                  <a:ea typeface="微軟正黑體" panose="020B0604030504040204" pitchFamily="34" charset="-120"/>
                </a:rPr>
                <a:t>就稱這個方法是</a:t>
              </a:r>
              <a:r>
                <a:rPr lang="en-US" altLang="zh-TW" sz="2400"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Support Vector Classifier</a:t>
              </a:r>
            </a:p>
            <a:p>
              <a:pPr algn="ctr">
                <a:lnSpc>
                  <a:spcPct val="150000"/>
                </a:lnSpc>
              </a:pPr>
              <a:r>
                <a:rPr lang="zh-TW" altLang="en-US" sz="2400" dirty="0">
                  <a:solidFill>
                    <a:schemeClr val="bg1"/>
                  </a:solidFill>
                  <a:latin typeface="微軟正黑體" panose="020B0604030504040204" pitchFamily="34" charset="-120"/>
                  <a:ea typeface="微軟正黑體" panose="020B0604030504040204" pitchFamily="34" charset="-120"/>
                </a:rPr>
                <a:t>來分類觀察值</a:t>
              </a:r>
              <a:endParaRPr lang="en-US" altLang="zh-TW" sz="36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300320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95415" y="1281332"/>
            <a:ext cx="10477499" cy="6595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當我們的資料同時有體重與身高的值，就是二維的資料</a:t>
            </a:r>
            <a:endParaRPr lang="en-US" altLang="zh-TW" sz="28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9C627C42-A4DE-42EA-862C-6747D1A9600D}"/>
              </a:ext>
            </a:extLst>
          </p:cNvPr>
          <p:cNvGrpSpPr/>
          <p:nvPr/>
        </p:nvGrpSpPr>
        <p:grpSpPr>
          <a:xfrm>
            <a:off x="3343817" y="2422134"/>
            <a:ext cx="6339840" cy="3977958"/>
            <a:chOff x="3368040" y="2640137"/>
            <a:chExt cx="6339840" cy="3977958"/>
          </a:xfrm>
        </p:grpSpPr>
        <p:pic>
          <p:nvPicPr>
            <p:cNvPr id="6" name="圖片 5">
              <a:extLst>
                <a:ext uri="{FF2B5EF4-FFF2-40B4-BE49-F238E27FC236}">
                  <a16:creationId xmlns:a16="http://schemas.microsoft.com/office/drawing/2014/main" id="{06573657-F725-4146-841F-DB6B5B54FC47}"/>
                </a:ext>
              </a:extLst>
            </p:cNvPr>
            <p:cNvPicPr/>
            <p:nvPr/>
          </p:nvPicPr>
          <p:blipFill>
            <a:blip r:embed="rId3"/>
            <a:stretch>
              <a:fillRect/>
            </a:stretch>
          </p:blipFill>
          <p:spPr>
            <a:xfrm>
              <a:off x="3368040" y="2640137"/>
              <a:ext cx="6339840" cy="3977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C9270F88-06D0-4745-9F16-AEB8C6106C20}"/>
                </a:ext>
              </a:extLst>
            </p:cNvPr>
            <p:cNvSpPr txBox="1"/>
            <p:nvPr/>
          </p:nvSpPr>
          <p:spPr>
            <a:xfrm>
              <a:off x="4176900" y="3044529"/>
              <a:ext cx="3283635" cy="959109"/>
            </a:xfrm>
            <a:prstGeom prst="rect">
              <a:avLst/>
            </a:prstGeom>
            <a:solidFill>
              <a:srgbClr val="FFF6F6"/>
            </a:solidFill>
          </p:spPr>
          <p:txBody>
            <a:bodyPr wrap="square" rtlCol="0">
              <a:spAutoFit/>
            </a:bodyPr>
            <a:lstStyle/>
            <a:p>
              <a:pPr algn="ct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這個時候的</a:t>
              </a:r>
              <a:r>
                <a:rPr lang="en-US" altLang="zh-TW" sz="2000" dirty="0">
                  <a:solidFill>
                    <a:schemeClr val="bg1"/>
                  </a:solidFill>
                  <a:latin typeface="微軟正黑體" panose="020B0604030504040204" pitchFamily="34" charset="-120"/>
                  <a:ea typeface="微軟正黑體" panose="020B0604030504040204" pitchFamily="34" charset="-120"/>
                </a:rPr>
                <a:t>Support Vector Classifier</a:t>
              </a:r>
              <a:r>
                <a:rPr lang="zh-TW" altLang="en-US" sz="2000" dirty="0">
                  <a:solidFill>
                    <a:schemeClr val="bg1"/>
                  </a:solidFill>
                  <a:latin typeface="微軟正黑體" panose="020B0604030504040204" pitchFamily="34" charset="-120"/>
                  <a:ea typeface="微軟正黑體" panose="020B0604030504040204" pitchFamily="34" charset="-120"/>
                </a:rPr>
                <a:t>就是一條直線</a:t>
              </a:r>
              <a:endParaRPr lang="en-US" altLang="zh-TW" sz="20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2275086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EEAC0244-6A54-41FB-8D9C-70D007A2EAF7}"/>
              </a:ext>
            </a:extLst>
          </p:cNvPr>
          <p:cNvGrpSpPr/>
          <p:nvPr/>
        </p:nvGrpSpPr>
        <p:grpSpPr>
          <a:xfrm>
            <a:off x="2871804" y="1866819"/>
            <a:ext cx="7153593" cy="4044950"/>
            <a:chOff x="2950527" y="2248324"/>
            <a:chExt cx="7153593" cy="4044950"/>
          </a:xfrm>
        </p:grpSpPr>
        <p:pic>
          <p:nvPicPr>
            <p:cNvPr id="6" name="圖片 5">
              <a:extLst>
                <a:ext uri="{FF2B5EF4-FFF2-40B4-BE49-F238E27FC236}">
                  <a16:creationId xmlns:a16="http://schemas.microsoft.com/office/drawing/2014/main" id="{F92A2891-A954-45F2-888C-5D9E89B19CD8}"/>
                </a:ext>
              </a:extLst>
            </p:cNvPr>
            <p:cNvPicPr/>
            <p:nvPr/>
          </p:nvPicPr>
          <p:blipFill>
            <a:blip r:embed="rId3"/>
            <a:stretch>
              <a:fillRect/>
            </a:stretch>
          </p:blipFill>
          <p:spPr>
            <a:xfrm>
              <a:off x="2950527" y="2248324"/>
              <a:ext cx="7153593" cy="4044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字方塊 4">
              <a:extLst>
                <a:ext uri="{FF2B5EF4-FFF2-40B4-BE49-F238E27FC236}">
                  <a16:creationId xmlns:a16="http://schemas.microsoft.com/office/drawing/2014/main" id="{81EB9D1B-DE0E-4144-9946-378964F2D922}"/>
                </a:ext>
              </a:extLst>
            </p:cNvPr>
            <p:cNvSpPr txBox="1"/>
            <p:nvPr/>
          </p:nvSpPr>
          <p:spPr>
            <a:xfrm>
              <a:off x="3871840" y="2438717"/>
              <a:ext cx="3431249" cy="1420774"/>
            </a:xfrm>
            <a:prstGeom prst="rect">
              <a:avLst/>
            </a:prstGeom>
            <a:solidFill>
              <a:srgbClr val="FFF6F6"/>
            </a:solidFill>
          </p:spPr>
          <p:txBody>
            <a:bodyPr wrap="square" rtlCol="0">
              <a:spAutoFit/>
            </a:bodyPr>
            <a:lstStyle/>
            <a:p>
              <a:pPr algn="ctr">
                <a:lnSpc>
                  <a:spcPct val="150000"/>
                </a:lnSpc>
              </a:pPr>
              <a:r>
                <a:rPr lang="en-US" altLang="zh-TW" sz="2000" dirty="0">
                  <a:solidFill>
                    <a:schemeClr val="bg1"/>
                  </a:solidFill>
                  <a:latin typeface="微軟正黑體" panose="020B0604030504040204" pitchFamily="34" charset="-120"/>
                  <a:ea typeface="微軟正黑體" panose="020B0604030504040204" pitchFamily="34" charset="-120"/>
                </a:rPr>
                <a:t>Soft Margin</a:t>
              </a:r>
              <a:r>
                <a:rPr lang="zh-TW" altLang="en-US" sz="2000" dirty="0">
                  <a:solidFill>
                    <a:schemeClr val="bg1"/>
                  </a:solidFill>
                  <a:latin typeface="微軟正黑體" panose="020B0604030504040204" pitchFamily="34" charset="-120"/>
                  <a:ea typeface="微軟正黑體" panose="020B0604030504040204" pitchFamily="34" charset="-120"/>
                </a:rPr>
                <a:t>是由這兩點決定旁邊兩條藍的虛線是</a:t>
              </a:r>
              <a:r>
                <a:rPr lang="en-US" altLang="zh-TW" sz="2000" dirty="0">
                  <a:solidFill>
                    <a:schemeClr val="bg1"/>
                  </a:solidFill>
                  <a:latin typeface="微軟正黑體" panose="020B0604030504040204" pitchFamily="34" charset="-120"/>
                  <a:ea typeface="微軟正黑體" panose="020B0604030504040204" pitchFamily="34" charset="-120"/>
                </a:rPr>
                <a:t>margin</a:t>
              </a:r>
              <a:r>
                <a:rPr lang="zh-TW" altLang="en-US" sz="2000" dirty="0">
                  <a:solidFill>
                    <a:schemeClr val="bg1"/>
                  </a:solidFill>
                  <a:latin typeface="微軟正黑體" panose="020B0604030504040204" pitchFamily="34" charset="-120"/>
                  <a:ea typeface="微軟正黑體" panose="020B0604030504040204" pitchFamily="34" charset="-120"/>
                </a:rPr>
                <a:t>的延伸</a:t>
              </a:r>
              <a:endParaRPr lang="en-US" altLang="zh-TW" sz="32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9040887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fontScale="90000"/>
          </a:bodyPr>
          <a:lstStyle/>
          <a:p>
            <a:pPr fontAlgn="base"/>
            <a:r>
              <a:rPr lang="zh-TW" altLang="zh-TW" sz="4400" dirty="0"/>
              <a:t>支援向量機</a:t>
            </a:r>
            <a:r>
              <a:rPr lang="en-US" altLang="zh-TW" sz="4400" dirty="0"/>
              <a:t>(Support Vector Machine)</a:t>
            </a:r>
            <a:endParaRPr lang="en-US" altLang="zh-TW" dirty="0"/>
          </a:p>
        </p:txBody>
      </p:sp>
      <p:pic>
        <p:nvPicPr>
          <p:cNvPr id="6" name="圖片 5">
            <a:extLst>
              <a:ext uri="{FF2B5EF4-FFF2-40B4-BE49-F238E27FC236}">
                <a16:creationId xmlns:a16="http://schemas.microsoft.com/office/drawing/2014/main" id="{ACDEFC8A-BC0D-46AB-A055-793104BB05FA}"/>
              </a:ext>
            </a:extLst>
          </p:cNvPr>
          <p:cNvPicPr>
            <a:picLocks noChangeAspect="1"/>
          </p:cNvPicPr>
          <p:nvPr/>
        </p:nvPicPr>
        <p:blipFill rotWithShape="1">
          <a:blip r:embed="rId3"/>
          <a:srcRect b="10082"/>
          <a:stretch/>
        </p:blipFill>
        <p:spPr>
          <a:xfrm>
            <a:off x="3077526" y="1814643"/>
            <a:ext cx="6649378" cy="43257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449709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995415" y="1281332"/>
            <a:ext cx="10477499" cy="219521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另一種說法：</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SVM</a:t>
            </a:r>
            <a:r>
              <a:rPr lang="zh-TW" altLang="en-US" sz="2800" dirty="0">
                <a:latin typeface="微軟正黑體" panose="020B0604030504040204" pitchFamily="34" charset="-120"/>
                <a:ea typeface="微軟正黑體" panose="020B0604030504040204" pitchFamily="34" charset="-120"/>
              </a:rPr>
              <a:t>找出最好的分類方法，也就是說，最寬的街道</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3" name="群組 2">
            <a:extLst>
              <a:ext uri="{FF2B5EF4-FFF2-40B4-BE49-F238E27FC236}">
                <a16:creationId xmlns:a16="http://schemas.microsoft.com/office/drawing/2014/main" id="{166A0C32-ACDD-47BE-B468-96941F30E946}"/>
              </a:ext>
            </a:extLst>
          </p:cNvPr>
          <p:cNvGrpSpPr/>
          <p:nvPr/>
        </p:nvGrpSpPr>
        <p:grpSpPr>
          <a:xfrm>
            <a:off x="327660" y="3058794"/>
            <a:ext cx="4206239" cy="2633345"/>
            <a:chOff x="327660" y="3058794"/>
            <a:chExt cx="4206239" cy="2633345"/>
          </a:xfrm>
        </p:grpSpPr>
        <p:pic>
          <p:nvPicPr>
            <p:cNvPr id="6" name="圖片 5">
              <a:extLst>
                <a:ext uri="{FF2B5EF4-FFF2-40B4-BE49-F238E27FC236}">
                  <a16:creationId xmlns:a16="http://schemas.microsoft.com/office/drawing/2014/main" id="{DBF9A42E-23E1-449D-BEB7-A66690D86E0C}"/>
                </a:ext>
              </a:extLst>
            </p:cNvPr>
            <p:cNvPicPr/>
            <p:nvPr/>
          </p:nvPicPr>
          <p:blipFill>
            <a:blip r:embed="rId3"/>
            <a:stretch>
              <a:fillRect/>
            </a:stretch>
          </p:blipFill>
          <p:spPr>
            <a:xfrm>
              <a:off x="327660" y="3058794"/>
              <a:ext cx="4206239" cy="2633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1">
              <a:extLst>
                <a:ext uri="{FF2B5EF4-FFF2-40B4-BE49-F238E27FC236}">
                  <a16:creationId xmlns:a16="http://schemas.microsoft.com/office/drawing/2014/main" id="{C61707CC-BBD2-4111-B17C-E0AF49C7ECB2}"/>
                </a:ext>
              </a:extLst>
            </p:cNvPr>
            <p:cNvSpPr/>
            <p:nvPr/>
          </p:nvSpPr>
          <p:spPr>
            <a:xfrm>
              <a:off x="3627322" y="3148927"/>
              <a:ext cx="823565" cy="623730"/>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 name="群組 6">
            <a:extLst>
              <a:ext uri="{FF2B5EF4-FFF2-40B4-BE49-F238E27FC236}">
                <a16:creationId xmlns:a16="http://schemas.microsoft.com/office/drawing/2014/main" id="{4B803E4E-D111-4F6C-B033-05FDAB245F1D}"/>
              </a:ext>
            </a:extLst>
          </p:cNvPr>
          <p:cNvGrpSpPr/>
          <p:nvPr/>
        </p:nvGrpSpPr>
        <p:grpSpPr>
          <a:xfrm>
            <a:off x="4999037" y="2737485"/>
            <a:ext cx="6034319" cy="3782406"/>
            <a:chOff x="4999037" y="2737485"/>
            <a:chExt cx="6034319" cy="3782406"/>
          </a:xfrm>
        </p:grpSpPr>
        <p:pic>
          <p:nvPicPr>
            <p:cNvPr id="8" name="圖片 7">
              <a:extLst>
                <a:ext uri="{FF2B5EF4-FFF2-40B4-BE49-F238E27FC236}">
                  <a16:creationId xmlns:a16="http://schemas.microsoft.com/office/drawing/2014/main" id="{4D7E0039-57F2-4078-9285-D98E509EE79E}"/>
                </a:ext>
              </a:extLst>
            </p:cNvPr>
            <p:cNvPicPr/>
            <p:nvPr/>
          </p:nvPicPr>
          <p:blipFill rotWithShape="1">
            <a:blip r:embed="rId4"/>
            <a:srcRect r="10717" b="-4"/>
            <a:stretch/>
          </p:blipFill>
          <p:spPr>
            <a:xfrm>
              <a:off x="4999037" y="2737485"/>
              <a:ext cx="6034319" cy="3782406"/>
            </a:xfrm>
            <a:prstGeom prst="roundRect">
              <a:avLst>
                <a:gd name="adj" fmla="val 2350"/>
              </a:avLst>
            </a:prstGeom>
            <a:solidFill>
              <a:srgbClr val="FFFFFF">
                <a:shade val="85000"/>
              </a:srgbClr>
            </a:solidFill>
            <a:ln>
              <a:noFill/>
            </a:ln>
            <a:effectLst>
              <a:reflection blurRad="12700" stA="38000" endPos="28000" dist="5000" dir="5400000" sy="-100000" algn="bl" rotWithShape="0"/>
            </a:effectLst>
          </p:spPr>
        </p:pic>
        <p:sp>
          <p:nvSpPr>
            <p:cNvPr id="9" name="矩形 8">
              <a:extLst>
                <a:ext uri="{FF2B5EF4-FFF2-40B4-BE49-F238E27FC236}">
                  <a16:creationId xmlns:a16="http://schemas.microsoft.com/office/drawing/2014/main" id="{2F3D1E83-B030-4158-90A3-08D366DCD10E}"/>
                </a:ext>
              </a:extLst>
            </p:cNvPr>
            <p:cNvSpPr/>
            <p:nvPr/>
          </p:nvSpPr>
          <p:spPr>
            <a:xfrm>
              <a:off x="10168411" y="2998543"/>
              <a:ext cx="864945" cy="788241"/>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00</a:t>
              </a:r>
              <a:endParaRPr lang="zh-TW" altLang="en-US" dirty="0"/>
            </a:p>
          </p:txBody>
        </p:sp>
        <p:sp>
          <p:nvSpPr>
            <p:cNvPr id="10" name="矩形 9">
              <a:extLst>
                <a:ext uri="{FF2B5EF4-FFF2-40B4-BE49-F238E27FC236}">
                  <a16:creationId xmlns:a16="http://schemas.microsoft.com/office/drawing/2014/main" id="{707EF11F-4D23-4F4E-833A-960D6EFF11A2}"/>
                </a:ext>
              </a:extLst>
            </p:cNvPr>
            <p:cNvSpPr/>
            <p:nvPr/>
          </p:nvSpPr>
          <p:spPr>
            <a:xfrm>
              <a:off x="10106846" y="4337847"/>
              <a:ext cx="926510" cy="2147733"/>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00</a:t>
              </a:r>
              <a:endParaRPr lang="zh-TW" altLang="en-US" dirty="0"/>
            </a:p>
          </p:txBody>
        </p:sp>
      </p:grpSp>
    </p:spTree>
    <p:extLst>
      <p:ext uri="{BB962C8B-B14F-4D97-AF65-F5344CB8AC3E}">
        <p14:creationId xmlns:p14="http://schemas.microsoft.com/office/powerpoint/2010/main" val="3926981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內容預留位置 13" descr="背景中的圓圈和線條幾何圖案">
            <a:extLst>
              <a:ext uri="{FF2B5EF4-FFF2-40B4-BE49-F238E27FC236}">
                <a16:creationId xmlns:a16="http://schemas.microsoft.com/office/drawing/2014/main" id="{3DCD32DE-17E5-4B82-A895-921260709D2B}"/>
              </a:ext>
            </a:extLst>
          </p:cNvPr>
          <p:cNvPicPr>
            <a:picLocks noGrp="1" noChangeAspect="1"/>
          </p:cNvPicPr>
          <p:nvPr>
            <p:ph sz="half" idx="1"/>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文字方塊 4">
            <a:extLst>
              <a:ext uri="{FF2B5EF4-FFF2-40B4-BE49-F238E27FC236}">
                <a16:creationId xmlns:a16="http://schemas.microsoft.com/office/drawing/2014/main" id="{81EB9D1B-DE0E-4144-9946-378964F2D922}"/>
              </a:ext>
            </a:extLst>
          </p:cNvPr>
          <p:cNvSpPr txBox="1"/>
          <p:nvPr/>
        </p:nvSpPr>
        <p:spPr>
          <a:xfrm>
            <a:off x="772325" y="5538133"/>
            <a:ext cx="11247119" cy="954107"/>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機器學習與深度學習的訓練比較：機器學習需要人為</a:t>
            </a:r>
            <a:r>
              <a:rPr lang="zh-TW" altLang="en-US" sz="2800" dirty="0">
                <a:solidFill>
                  <a:srgbClr val="FFC000"/>
                </a:solidFill>
                <a:latin typeface="微軟正黑體" panose="020B0604030504040204" pitchFamily="34" charset="-120"/>
                <a:ea typeface="微軟正黑體" panose="020B0604030504040204" pitchFamily="34" charset="-120"/>
              </a:rPr>
              <a:t>特徵分類（</a:t>
            </a:r>
            <a:r>
              <a:rPr lang="en-US" altLang="zh-TW" sz="2800" dirty="0">
                <a:solidFill>
                  <a:srgbClr val="FFC000"/>
                </a:solidFill>
                <a:latin typeface="微軟正黑體" panose="020B0604030504040204" pitchFamily="34" charset="-120"/>
                <a:ea typeface="微軟正黑體" panose="020B0604030504040204" pitchFamily="34" charset="-120"/>
              </a:rPr>
              <a:t>Feature extraction</a:t>
            </a:r>
            <a:r>
              <a:rPr lang="zh-TW" altLang="en-US" sz="2800" dirty="0">
                <a:solidFill>
                  <a:srgbClr val="FFC000"/>
                </a:solidFill>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，而深度學習則是交給模型自己處理分類</a:t>
            </a:r>
            <a:endParaRPr lang="zh-TW" altLang="en-US" sz="4400" dirty="0">
              <a:latin typeface="微軟正黑體" panose="020B0604030504040204" pitchFamily="34" charset="-120"/>
              <a:ea typeface="微軟正黑體" panose="020B0604030504040204" pitchFamily="34" charset="-120"/>
            </a:endParaRPr>
          </a:p>
        </p:txBody>
      </p:sp>
      <p:pic>
        <p:nvPicPr>
          <p:cNvPr id="2050" name="Picture 2" descr="https://makerpro.cc/wp-content/uploads/2019/04/1-5.png">
            <a:extLst>
              <a:ext uri="{FF2B5EF4-FFF2-40B4-BE49-F238E27FC236}">
                <a16:creationId xmlns:a16="http://schemas.microsoft.com/office/drawing/2014/main" id="{799B1F3F-E144-4140-8ECF-022B63974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465" y="434340"/>
            <a:ext cx="9931069" cy="4843724"/>
          </a:xfrm>
          <a:prstGeom prst="rect">
            <a:avLst/>
          </a:prstGeom>
          <a:solidFill>
            <a:srgbClr val="FFCCCC">
              <a:alpha val="74118"/>
            </a:srgbClr>
          </a:solidFill>
        </p:spPr>
      </p:pic>
      <p:sp>
        <p:nvSpPr>
          <p:cNvPr id="2" name="矩形: 圓角 1">
            <a:extLst>
              <a:ext uri="{FF2B5EF4-FFF2-40B4-BE49-F238E27FC236}">
                <a16:creationId xmlns:a16="http://schemas.microsoft.com/office/drawing/2014/main" id="{E28BF799-D4D4-4916-9BAD-9BA2BDF1B0C4}"/>
              </a:ext>
            </a:extLst>
          </p:cNvPr>
          <p:cNvSpPr/>
          <p:nvPr/>
        </p:nvSpPr>
        <p:spPr>
          <a:xfrm>
            <a:off x="3219610" y="1075765"/>
            <a:ext cx="2358998" cy="1629015"/>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67766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2777A435-EAF5-4D67-8E14-0D587BCA7ACE}"/>
              </a:ext>
            </a:extLst>
          </p:cNvPr>
          <p:cNvGrpSpPr/>
          <p:nvPr/>
        </p:nvGrpSpPr>
        <p:grpSpPr>
          <a:xfrm>
            <a:off x="2766450" y="1810844"/>
            <a:ext cx="7122795" cy="3945890"/>
            <a:chOff x="2996564" y="2355850"/>
            <a:chExt cx="7122795" cy="3945890"/>
          </a:xfrm>
        </p:grpSpPr>
        <p:pic>
          <p:nvPicPr>
            <p:cNvPr id="6" name="圖片 5">
              <a:extLst>
                <a:ext uri="{FF2B5EF4-FFF2-40B4-BE49-F238E27FC236}">
                  <a16:creationId xmlns:a16="http://schemas.microsoft.com/office/drawing/2014/main" id="{D5218598-CC3A-48BA-936B-5A3A7FBEE9E2}"/>
                </a:ext>
              </a:extLst>
            </p:cNvPr>
            <p:cNvPicPr/>
            <p:nvPr/>
          </p:nvPicPr>
          <p:blipFill>
            <a:blip r:embed="rId3"/>
            <a:stretch>
              <a:fillRect/>
            </a:stretch>
          </p:blipFill>
          <p:spPr>
            <a:xfrm>
              <a:off x="2996564" y="2355850"/>
              <a:ext cx="7122795" cy="3945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字方塊 4">
              <a:extLst>
                <a:ext uri="{FF2B5EF4-FFF2-40B4-BE49-F238E27FC236}">
                  <a16:creationId xmlns:a16="http://schemas.microsoft.com/office/drawing/2014/main" id="{81EB9D1B-DE0E-4144-9946-378964F2D922}"/>
                </a:ext>
              </a:extLst>
            </p:cNvPr>
            <p:cNvSpPr txBox="1"/>
            <p:nvPr/>
          </p:nvSpPr>
          <p:spPr>
            <a:xfrm>
              <a:off x="4259400" y="2674126"/>
              <a:ext cx="3945978" cy="872418"/>
            </a:xfrm>
            <a:prstGeom prst="rect">
              <a:avLst/>
            </a:prstGeom>
            <a:solidFill>
              <a:srgbClr val="FFFFFF"/>
            </a:solidFill>
          </p:spPr>
          <p:txBody>
            <a:bodyPr wrap="square" rtlCol="0">
              <a:spAutoFit/>
            </a:bodyPr>
            <a:lstStyle/>
            <a:p>
              <a:pPr algn="ctr">
                <a:lnSpc>
                  <a:spcPct val="150000"/>
                </a:lnSpc>
              </a:pPr>
              <a:r>
                <a:rPr lang="zh-TW" altLang="en-US" dirty="0">
                  <a:solidFill>
                    <a:schemeClr val="bg1"/>
                  </a:solidFill>
                  <a:latin typeface="微軟正黑體" panose="020B0604030504040204" pitchFamily="34" charset="-120"/>
                  <a:ea typeface="微軟正黑體" panose="020B0604030504040204" pitchFamily="34" charset="-120"/>
                </a:rPr>
                <a:t>同樣，三維時</a:t>
              </a:r>
              <a:r>
                <a:rPr lang="en-US" altLang="zh-TW" dirty="0">
                  <a:solidFill>
                    <a:schemeClr val="bg1"/>
                  </a:solidFill>
                  <a:latin typeface="微軟正黑體" panose="020B0604030504040204" pitchFamily="34" charset="-120"/>
                  <a:ea typeface="微軟正黑體" panose="020B0604030504040204" pitchFamily="34" charset="-120"/>
                </a:rPr>
                <a:t>Support Vector Classifier</a:t>
              </a:r>
              <a:r>
                <a:rPr lang="zh-TW" altLang="en-US" dirty="0">
                  <a:solidFill>
                    <a:schemeClr val="bg1"/>
                  </a:solidFill>
                  <a:latin typeface="微軟正黑體" panose="020B0604030504040204" pitchFamily="34" charset="-120"/>
                  <a:ea typeface="微軟正黑體" panose="020B0604030504040204" pitchFamily="34" charset="-120"/>
                </a:rPr>
                <a:t>就是一個平面</a:t>
              </a:r>
              <a:endParaRPr lang="en-US" altLang="zh-TW" sz="28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4941346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3572821" y="3082471"/>
            <a:ext cx="5674124" cy="943628"/>
          </a:xfrm>
        </p:spPr>
        <p:txBody>
          <a:bodyPr vert="horz" lIns="91440" tIns="45720" rIns="91440" bIns="45720" rtlCol="0" anchor="b">
            <a:normAutofit/>
          </a:bodyPr>
          <a:lstStyle/>
          <a:p>
            <a:pPr fontAlgn="base"/>
            <a:r>
              <a:rPr lang="zh-TW" altLang="en-US" sz="5400" dirty="0"/>
              <a:t>為什麼需要三維？</a:t>
            </a:r>
            <a:endParaRPr lang="en-US" altLang="zh-TW" sz="5400" dirty="0"/>
          </a:p>
        </p:txBody>
      </p:sp>
    </p:spTree>
    <p:extLst>
      <p:ext uri="{BB962C8B-B14F-4D97-AF65-F5344CB8AC3E}">
        <p14:creationId xmlns:p14="http://schemas.microsoft.com/office/powerpoint/2010/main" val="21950508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818160" y="1460610"/>
            <a:ext cx="7718635" cy="130587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假如我們的</a:t>
            </a:r>
            <a:r>
              <a:rPr lang="en-US" altLang="zh-TW" sz="2800" dirty="0">
                <a:latin typeface="微軟正黑體" panose="020B0604030504040204" pitchFamily="34" charset="-120"/>
                <a:ea typeface="微軟正黑體" panose="020B0604030504040204" pitchFamily="34" charset="-120"/>
              </a:rPr>
              <a:t>data</a:t>
            </a:r>
            <a:r>
              <a:rPr lang="zh-TW" altLang="en-US" sz="2800" dirty="0">
                <a:latin typeface="微軟正黑體" panose="020B0604030504040204" pitchFamily="34" charset="-120"/>
                <a:ea typeface="微軟正黑體" panose="020B0604030504040204" pitchFamily="34" charset="-120"/>
              </a:rPr>
              <a:t>是這個樣子</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橫軸是指用藥的量</a:t>
            </a:r>
            <a:endParaRPr lang="en-US" altLang="zh-TW" sz="28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8B9121EE-2057-4866-9BDF-5A2C093D2E20}"/>
              </a:ext>
            </a:extLst>
          </p:cNvPr>
          <p:cNvGrpSpPr/>
          <p:nvPr/>
        </p:nvGrpSpPr>
        <p:grpSpPr>
          <a:xfrm>
            <a:off x="2818160" y="3246327"/>
            <a:ext cx="7102793" cy="3397568"/>
            <a:chOff x="3013438" y="3409829"/>
            <a:chExt cx="7102793" cy="3397568"/>
          </a:xfrm>
        </p:grpSpPr>
        <p:pic>
          <p:nvPicPr>
            <p:cNvPr id="6" name="圖片 5">
              <a:extLst>
                <a:ext uri="{FF2B5EF4-FFF2-40B4-BE49-F238E27FC236}">
                  <a16:creationId xmlns:a16="http://schemas.microsoft.com/office/drawing/2014/main" id="{C8114832-4E28-47F8-A0EA-B9304FE9F85F}"/>
                </a:ext>
              </a:extLst>
            </p:cNvPr>
            <p:cNvPicPr/>
            <p:nvPr/>
          </p:nvPicPr>
          <p:blipFill>
            <a:blip r:embed="rId3"/>
            <a:stretch>
              <a:fillRect/>
            </a:stretch>
          </p:blipFill>
          <p:spPr>
            <a:xfrm>
              <a:off x="3013438" y="3409829"/>
              <a:ext cx="7102793" cy="33975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0CF319E5-0EE9-4313-919E-BA3DFF40D2F1}"/>
                </a:ext>
              </a:extLst>
            </p:cNvPr>
            <p:cNvSpPr txBox="1"/>
            <p:nvPr/>
          </p:nvSpPr>
          <p:spPr>
            <a:xfrm>
              <a:off x="4014671" y="3429000"/>
              <a:ext cx="5843895" cy="830997"/>
            </a:xfrm>
            <a:prstGeom prst="rect">
              <a:avLst/>
            </a:prstGeom>
            <a:solidFill>
              <a:srgbClr val="FFFFFF"/>
            </a:solidFill>
          </p:spPr>
          <p:txBody>
            <a:bodyPr wrap="square" rtlCol="0">
              <a:spAutoFit/>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紅色的點代表治療不成功</a:t>
              </a:r>
              <a:endParaRPr lang="en-US" altLang="zh-TW" sz="2400" dirty="0">
                <a:solidFill>
                  <a:schemeClr val="bg1"/>
                </a:solidFill>
                <a:latin typeface="微軟正黑體" panose="020B0604030504040204" pitchFamily="34" charset="-120"/>
                <a:ea typeface="微軟正黑體" panose="020B0604030504040204" pitchFamily="34" charset="-120"/>
              </a:endParaRPr>
            </a:p>
            <a:p>
              <a:pPr algn="ctr"/>
              <a:r>
                <a:rPr lang="zh-TW" altLang="en-US" sz="2400" dirty="0">
                  <a:solidFill>
                    <a:schemeClr val="bg1"/>
                  </a:solidFill>
                  <a:latin typeface="微軟正黑體" panose="020B0604030504040204" pitchFamily="34" charset="-120"/>
                  <a:ea typeface="微軟正黑體" panose="020B0604030504040204" pitchFamily="34" charset="-120"/>
                </a:rPr>
                <a:t>綠色的點代表治療成功</a:t>
              </a:r>
              <a:endParaRPr lang="en-US" altLang="zh-TW" sz="36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42085970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2818078" y="1634487"/>
            <a:ext cx="7058540" cy="659540"/>
          </a:xfrm>
          <a:prstGeom prst="rect">
            <a:avLst/>
          </a:prstGeom>
          <a:noFill/>
        </p:spPr>
        <p:txBody>
          <a:bodyPr wrap="square" rtlCol="0">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我們試著加上一個</a:t>
            </a:r>
            <a:r>
              <a:rPr lang="en-US" altLang="zh-TW" sz="2800" dirty="0">
                <a:latin typeface="微軟正黑體" panose="020B0604030504040204" pitchFamily="34" charset="-120"/>
                <a:ea typeface="微軟正黑體" panose="020B0604030504040204" pitchFamily="34" charset="-120"/>
              </a:rPr>
              <a:t>Y</a:t>
            </a:r>
            <a:r>
              <a:rPr lang="zh-TW" altLang="en-US" sz="2800" dirty="0">
                <a:latin typeface="微軟正黑體" panose="020B0604030504040204" pitchFamily="34" charset="-120"/>
                <a:ea typeface="微軟正黑體" panose="020B0604030504040204" pitchFamily="34" charset="-120"/>
              </a:rPr>
              <a:t>軸，例如：</a:t>
            </a:r>
            <a:r>
              <a:rPr lang="en-US" altLang="zh-TW" sz="2800" dirty="0">
                <a:latin typeface="微軟正黑體" panose="020B0604030504040204" pitchFamily="34" charset="-120"/>
                <a:ea typeface="微軟正黑體" panose="020B0604030504040204" pitchFamily="34" charset="-120"/>
              </a:rPr>
              <a:t>y = x</a:t>
            </a:r>
            <a:r>
              <a:rPr lang="en-US" altLang="zh-TW" sz="2800" baseline="30000" dirty="0">
                <a:latin typeface="微軟正黑體" panose="020B0604030504040204" pitchFamily="34" charset="-120"/>
                <a:ea typeface="微軟正黑體" panose="020B0604030504040204" pitchFamily="34" charset="-120"/>
              </a:rPr>
              <a:t>2</a:t>
            </a:r>
            <a:endParaRPr lang="en-US" altLang="zh-TW" sz="4000" baseline="30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2" name="群組 1">
            <a:extLst>
              <a:ext uri="{FF2B5EF4-FFF2-40B4-BE49-F238E27FC236}">
                <a16:creationId xmlns:a16="http://schemas.microsoft.com/office/drawing/2014/main" id="{D9508167-4C27-4A89-B041-86628966FEAB}"/>
              </a:ext>
            </a:extLst>
          </p:cNvPr>
          <p:cNvGrpSpPr/>
          <p:nvPr/>
        </p:nvGrpSpPr>
        <p:grpSpPr>
          <a:xfrm>
            <a:off x="3157584" y="2700117"/>
            <a:ext cx="6379528" cy="3796348"/>
            <a:chOff x="3302919" y="2318612"/>
            <a:chExt cx="6379528" cy="3796348"/>
          </a:xfrm>
        </p:grpSpPr>
        <p:pic>
          <p:nvPicPr>
            <p:cNvPr id="6" name="圖片 5">
              <a:extLst>
                <a:ext uri="{FF2B5EF4-FFF2-40B4-BE49-F238E27FC236}">
                  <a16:creationId xmlns:a16="http://schemas.microsoft.com/office/drawing/2014/main" id="{49DCBE7E-2571-4D1C-91D4-ED421D1EFB65}"/>
                </a:ext>
              </a:extLst>
            </p:cNvPr>
            <p:cNvPicPr/>
            <p:nvPr/>
          </p:nvPicPr>
          <p:blipFill>
            <a:blip r:embed="rId3"/>
            <a:stretch>
              <a:fillRect/>
            </a:stretch>
          </p:blipFill>
          <p:spPr>
            <a:xfrm>
              <a:off x="3302919" y="2318612"/>
              <a:ext cx="6379528" cy="3796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366B1118-D835-4679-BC8B-7EF86A746CEB}"/>
                </a:ext>
              </a:extLst>
            </p:cNvPr>
            <p:cNvSpPr txBox="1"/>
            <p:nvPr/>
          </p:nvSpPr>
          <p:spPr>
            <a:xfrm>
              <a:off x="4203618" y="2703452"/>
              <a:ext cx="3111583" cy="1420774"/>
            </a:xfrm>
            <a:prstGeom prst="rect">
              <a:avLst/>
            </a:prstGeom>
            <a:solidFill>
              <a:srgbClr val="FFFFFF"/>
            </a:solidFill>
          </p:spPr>
          <p:txBody>
            <a:bodyPr wrap="square" rtlCol="0">
              <a:spAutoFit/>
            </a:bodyPr>
            <a:lstStyle/>
            <a:p>
              <a:pPr algn="ct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資料就成為二維的</a:t>
              </a:r>
              <a:r>
                <a:rPr lang="en-US" altLang="zh-TW" sz="2000" dirty="0">
                  <a:solidFill>
                    <a:schemeClr val="bg1"/>
                  </a:solidFill>
                  <a:latin typeface="微軟正黑體" panose="020B0604030504040204" pitchFamily="34" charset="-120"/>
                  <a:ea typeface="微軟正黑體" panose="020B0604030504040204" pitchFamily="34" charset="-120"/>
                </a:rPr>
                <a:t>data</a:t>
              </a:r>
              <a:r>
                <a:rPr lang="zh-TW" altLang="en-US" sz="2000" dirty="0">
                  <a:solidFill>
                    <a:schemeClr val="bg1"/>
                  </a:solidFill>
                  <a:latin typeface="微軟正黑體" panose="020B0604030504040204" pitchFamily="34" charset="-120"/>
                  <a:ea typeface="微軟正黑體" panose="020B0604030504040204" pitchFamily="34" charset="-120"/>
                </a:rPr>
                <a:t>，就可以找到一條適合的直線來分類：</a:t>
              </a:r>
              <a:endParaRPr lang="en-US" altLang="zh-TW" sz="20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203614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9" name="群組 8">
            <a:extLst>
              <a:ext uri="{FF2B5EF4-FFF2-40B4-BE49-F238E27FC236}">
                <a16:creationId xmlns:a16="http://schemas.microsoft.com/office/drawing/2014/main" id="{CB6310D5-9BB4-4F09-AA09-9F0C5386ACB6}"/>
              </a:ext>
            </a:extLst>
          </p:cNvPr>
          <p:cNvGrpSpPr/>
          <p:nvPr/>
        </p:nvGrpSpPr>
        <p:grpSpPr>
          <a:xfrm>
            <a:off x="6189944" y="2208047"/>
            <a:ext cx="5415419" cy="3240773"/>
            <a:chOff x="6242237" y="2551282"/>
            <a:chExt cx="4717098" cy="2655378"/>
          </a:xfrm>
        </p:grpSpPr>
        <p:pic>
          <p:nvPicPr>
            <p:cNvPr id="13" name="圖片 12">
              <a:extLst>
                <a:ext uri="{FF2B5EF4-FFF2-40B4-BE49-F238E27FC236}">
                  <a16:creationId xmlns:a16="http://schemas.microsoft.com/office/drawing/2014/main" id="{D7233F56-38C0-4E95-910A-4227ED67B2BD}"/>
                </a:ext>
              </a:extLst>
            </p:cNvPr>
            <p:cNvPicPr/>
            <p:nvPr/>
          </p:nvPicPr>
          <p:blipFill>
            <a:blip r:embed="rId3"/>
            <a:stretch>
              <a:fillRect/>
            </a:stretch>
          </p:blipFill>
          <p:spPr>
            <a:xfrm>
              <a:off x="6242237" y="2551282"/>
              <a:ext cx="4717098" cy="26553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文字方塊 11">
              <a:extLst>
                <a:ext uri="{FF2B5EF4-FFF2-40B4-BE49-F238E27FC236}">
                  <a16:creationId xmlns:a16="http://schemas.microsoft.com/office/drawing/2014/main" id="{F8F3AAB4-9F59-471A-BF9A-AE3B8B4729E6}"/>
                </a:ext>
              </a:extLst>
            </p:cNvPr>
            <p:cNvSpPr txBox="1"/>
            <p:nvPr/>
          </p:nvSpPr>
          <p:spPr>
            <a:xfrm>
              <a:off x="7077666" y="2919774"/>
              <a:ext cx="2146857" cy="781762"/>
            </a:xfrm>
            <a:prstGeom prst="rect">
              <a:avLst/>
            </a:prstGeom>
            <a:solidFill>
              <a:srgbClr val="FFF6F6"/>
            </a:solidFill>
          </p:spPr>
          <p:txBody>
            <a:bodyPr wrap="square" rtlCol="0">
              <a:spAutoFit/>
            </a:bodyPr>
            <a:lstStyle/>
            <a:p>
              <a:pPr algn="ctr"/>
              <a:r>
                <a:rPr lang="zh-TW" altLang="en-US" sz="1400" dirty="0">
                  <a:solidFill>
                    <a:schemeClr val="bg1"/>
                  </a:solidFill>
                  <a:latin typeface="微軟正黑體" panose="020B0604030504040204" pitchFamily="34" charset="-120"/>
                  <a:ea typeface="微軟正黑體" panose="020B0604030504040204" pitchFamily="34" charset="-120"/>
                </a:rPr>
                <a:t>如果另一個觀察值</a:t>
              </a:r>
              <a:r>
                <a:rPr lang="en-US" altLang="zh-TW" sz="1400" dirty="0">
                  <a:solidFill>
                    <a:schemeClr val="bg1"/>
                  </a:solidFill>
                  <a:latin typeface="微軟正黑體" panose="020B0604030504040204" pitchFamily="34" charset="-120"/>
                  <a:ea typeface="微軟正黑體" panose="020B0604030504040204" pitchFamily="34" charset="-120"/>
                </a:rPr>
                <a:t>(</a:t>
              </a:r>
              <a:r>
                <a:rPr lang="zh-TW" altLang="en-US" sz="1400" dirty="0">
                  <a:solidFill>
                    <a:schemeClr val="bg1"/>
                  </a:solidFill>
                  <a:latin typeface="微軟正黑體" panose="020B0604030504040204" pitchFamily="34" charset="-120"/>
                  <a:ea typeface="微軟正黑體" panose="020B0604030504040204" pitchFamily="34" charset="-120"/>
                </a:rPr>
                <a:t>黑點</a:t>
              </a:r>
              <a:r>
                <a:rPr lang="en-US" altLang="zh-TW" sz="1400" dirty="0">
                  <a:solidFill>
                    <a:schemeClr val="bg1"/>
                  </a:solidFill>
                  <a:latin typeface="微軟正黑體" panose="020B0604030504040204" pitchFamily="34" charset="-120"/>
                  <a:ea typeface="微軟正黑體" panose="020B0604030504040204" pitchFamily="34" charset="-120"/>
                </a:rPr>
                <a:t>)</a:t>
              </a:r>
              <a:r>
                <a:rPr lang="zh-TW" altLang="en-US" sz="1400" dirty="0">
                  <a:solidFill>
                    <a:schemeClr val="bg1"/>
                  </a:solidFill>
                  <a:latin typeface="微軟正黑體" panose="020B0604030504040204" pitchFamily="34" charset="-120"/>
                  <a:ea typeface="微軟正黑體" panose="020B0604030504040204" pitchFamily="34" charset="-120"/>
                </a:rPr>
                <a:t>，取其平方後得到</a:t>
              </a:r>
              <a:r>
                <a:rPr lang="en-US" altLang="zh-TW" sz="1400" dirty="0">
                  <a:solidFill>
                    <a:schemeClr val="bg1"/>
                  </a:solidFill>
                  <a:latin typeface="微軟正黑體" panose="020B0604030504040204" pitchFamily="34" charset="-120"/>
                  <a:ea typeface="微軟正黑體" panose="020B0604030504040204" pitchFamily="34" charset="-120"/>
                </a:rPr>
                <a:t>y</a:t>
              </a:r>
              <a:r>
                <a:rPr lang="zh-TW" altLang="en-US" sz="1400" dirty="0">
                  <a:solidFill>
                    <a:schemeClr val="bg1"/>
                  </a:solidFill>
                  <a:latin typeface="微軟正黑體" panose="020B0604030504040204" pitchFamily="34" charset="-120"/>
                  <a:ea typeface="微軟正黑體" panose="020B0604030504040204" pitchFamily="34" charset="-120"/>
                </a:rPr>
                <a:t>值，向上對照，是在線的下方，所以被辨識為治療成功。</a:t>
              </a:r>
              <a:endParaRPr lang="en-US" altLang="zh-TW" sz="2000" dirty="0">
                <a:solidFill>
                  <a:schemeClr val="bg1"/>
                </a:solidFill>
                <a:latin typeface="微軟正黑體" panose="020B0604030504040204" pitchFamily="34" charset="-120"/>
                <a:ea typeface="微軟正黑體" panose="020B0604030504040204" pitchFamily="34" charset="-120"/>
              </a:endParaRPr>
            </a:p>
          </p:txBody>
        </p:sp>
      </p:grpSp>
      <p:grpSp>
        <p:nvGrpSpPr>
          <p:cNvPr id="2" name="群組 1">
            <a:extLst>
              <a:ext uri="{FF2B5EF4-FFF2-40B4-BE49-F238E27FC236}">
                <a16:creationId xmlns:a16="http://schemas.microsoft.com/office/drawing/2014/main" id="{2D5A22E2-6D1C-470F-BF9A-BAA0F5526B72}"/>
              </a:ext>
            </a:extLst>
          </p:cNvPr>
          <p:cNvGrpSpPr/>
          <p:nvPr/>
        </p:nvGrpSpPr>
        <p:grpSpPr>
          <a:xfrm>
            <a:off x="775639" y="2208048"/>
            <a:ext cx="5055227" cy="3240774"/>
            <a:chOff x="1483359" y="3917851"/>
            <a:chExt cx="4231641" cy="2655379"/>
          </a:xfrm>
        </p:grpSpPr>
        <p:pic>
          <p:nvPicPr>
            <p:cNvPr id="11" name="圖片 10">
              <a:extLst>
                <a:ext uri="{FF2B5EF4-FFF2-40B4-BE49-F238E27FC236}">
                  <a16:creationId xmlns:a16="http://schemas.microsoft.com/office/drawing/2014/main" id="{C7A7B699-4DDC-4DA1-9701-EDBAFF037C60}"/>
                </a:ext>
              </a:extLst>
            </p:cNvPr>
            <p:cNvPicPr/>
            <p:nvPr/>
          </p:nvPicPr>
          <p:blipFill>
            <a:blip r:embed="rId4"/>
            <a:stretch>
              <a:fillRect/>
            </a:stretch>
          </p:blipFill>
          <p:spPr>
            <a:xfrm>
              <a:off x="1483359" y="3917851"/>
              <a:ext cx="4231641" cy="2655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F8382D46-B840-410D-A31E-712DA02150F6}"/>
                </a:ext>
              </a:extLst>
            </p:cNvPr>
            <p:cNvSpPr txBox="1"/>
            <p:nvPr/>
          </p:nvSpPr>
          <p:spPr>
            <a:xfrm>
              <a:off x="2425946" y="4344053"/>
              <a:ext cx="1810624" cy="958290"/>
            </a:xfrm>
            <a:prstGeom prst="rect">
              <a:avLst/>
            </a:prstGeom>
            <a:solidFill>
              <a:srgbClr val="FFF6F6"/>
            </a:solidFill>
          </p:spPr>
          <p:txBody>
            <a:bodyPr wrap="square" rtlCol="0">
              <a:spAutoFit/>
            </a:bodyPr>
            <a:lstStyle/>
            <a:p>
              <a:pPr algn="ctr"/>
              <a:r>
                <a:rPr lang="zh-TW" altLang="en-US" sz="1400" dirty="0">
                  <a:solidFill>
                    <a:schemeClr val="bg1"/>
                  </a:solidFill>
                  <a:latin typeface="微軟正黑體" panose="020B0604030504040204" pitchFamily="34" charset="-120"/>
                  <a:ea typeface="微軟正黑體" panose="020B0604030504040204" pitchFamily="34" charset="-120"/>
                </a:rPr>
                <a:t>如果觀察到一個新的點</a:t>
              </a:r>
              <a:r>
                <a:rPr lang="en-US" altLang="zh-TW" sz="1400" dirty="0">
                  <a:solidFill>
                    <a:schemeClr val="bg1"/>
                  </a:solidFill>
                  <a:latin typeface="微軟正黑體" panose="020B0604030504040204" pitchFamily="34" charset="-120"/>
                  <a:ea typeface="微軟正黑體" panose="020B0604030504040204" pitchFamily="34" charset="-120"/>
                </a:rPr>
                <a:t>(</a:t>
              </a:r>
              <a:r>
                <a:rPr lang="zh-TW" altLang="en-US" sz="1400" dirty="0">
                  <a:solidFill>
                    <a:schemeClr val="bg1"/>
                  </a:solidFill>
                  <a:latin typeface="微軟正黑體" panose="020B0604030504040204" pitchFamily="34" charset="-120"/>
                  <a:ea typeface="微軟正黑體" panose="020B0604030504040204" pitchFamily="34" charset="-120"/>
                </a:rPr>
                <a:t>黑點</a:t>
              </a:r>
              <a:r>
                <a:rPr lang="en-US" altLang="zh-TW" sz="1400" dirty="0">
                  <a:solidFill>
                    <a:schemeClr val="bg1"/>
                  </a:solidFill>
                  <a:latin typeface="微軟正黑體" panose="020B0604030504040204" pitchFamily="34" charset="-120"/>
                  <a:ea typeface="微軟正黑體" panose="020B0604030504040204" pitchFamily="34" charset="-120"/>
                </a:rPr>
                <a:t>)</a:t>
              </a:r>
              <a:r>
                <a:rPr lang="zh-TW" altLang="en-US" sz="1400" dirty="0">
                  <a:solidFill>
                    <a:schemeClr val="bg1"/>
                  </a:solidFill>
                  <a:latin typeface="微軟正黑體" panose="020B0604030504040204" pitchFamily="34" charset="-120"/>
                  <a:ea typeface="微軟正黑體" panose="020B0604030504040204" pitchFamily="34" charset="-120"/>
                </a:rPr>
                <a:t>，取其平方後得到</a:t>
              </a:r>
              <a:r>
                <a:rPr lang="en-US" altLang="zh-TW" sz="1400" dirty="0">
                  <a:solidFill>
                    <a:schemeClr val="bg1"/>
                  </a:solidFill>
                  <a:latin typeface="微軟正黑體" panose="020B0604030504040204" pitchFamily="34" charset="-120"/>
                  <a:ea typeface="微軟正黑體" panose="020B0604030504040204" pitchFamily="34" charset="-120"/>
                </a:rPr>
                <a:t>y</a:t>
              </a:r>
              <a:r>
                <a:rPr lang="zh-TW" altLang="en-US" sz="1400" dirty="0">
                  <a:solidFill>
                    <a:schemeClr val="bg1"/>
                  </a:solidFill>
                  <a:latin typeface="微軟正黑體" panose="020B0604030504040204" pitchFamily="34" charset="-120"/>
                  <a:ea typeface="微軟正黑體" panose="020B0604030504040204" pitchFamily="34" charset="-120"/>
                </a:rPr>
                <a:t>值，向上對照，是在線的上方，所以被辨識為治療不成功。</a:t>
              </a:r>
              <a:endParaRPr lang="en-US" altLang="zh-TW" sz="20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4185669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1EB9D1B-DE0E-4144-9946-378964F2D922}"/>
              </a:ext>
            </a:extLst>
          </p:cNvPr>
          <p:cNvSpPr txBox="1"/>
          <p:nvPr/>
        </p:nvSpPr>
        <p:spPr>
          <a:xfrm>
            <a:off x="1471404" y="1306384"/>
            <a:ext cx="10477499" cy="6595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SVM</a:t>
            </a:r>
            <a:r>
              <a:rPr lang="zh-TW" altLang="en-US" sz="2800" dirty="0">
                <a:latin typeface="微軟正黑體" panose="020B0604030504040204" pitchFamily="34" charset="-120"/>
                <a:ea typeface="微軟正黑體" panose="020B0604030504040204" pitchFamily="34" charset="-120"/>
              </a:rPr>
              <a:t>使用</a:t>
            </a:r>
            <a:r>
              <a:rPr lang="en-US" altLang="zh-TW" sz="2800" dirty="0">
                <a:latin typeface="微軟正黑體" panose="020B0604030504040204" pitchFamily="34" charset="-120"/>
                <a:ea typeface="微軟正黑體" panose="020B0604030504040204" pitchFamily="34" charset="-120"/>
              </a:rPr>
              <a:t>Kernel Functions</a:t>
            </a:r>
            <a:r>
              <a:rPr lang="zh-TW" altLang="en-US" sz="2800" dirty="0">
                <a:latin typeface="微軟正黑體" panose="020B0604030504040204" pitchFamily="34" charset="-120"/>
                <a:ea typeface="微軟正黑體" panose="020B0604030504040204" pitchFamily="34" charset="-120"/>
              </a:rPr>
              <a:t>來系統化地找尋高維度的</a:t>
            </a:r>
            <a:r>
              <a:rPr lang="en-US" altLang="zh-TW" sz="2800" dirty="0">
                <a:latin typeface="微軟正黑體" panose="020B0604030504040204" pitchFamily="34" charset="-120"/>
                <a:ea typeface="微軟正黑體" panose="020B0604030504040204" pitchFamily="34" charset="-120"/>
              </a:rPr>
              <a:t>SVC</a:t>
            </a:r>
            <a:endParaRPr lang="en-US" altLang="zh-TW" sz="4000"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grpSp>
        <p:nvGrpSpPr>
          <p:cNvPr id="3" name="群組 2">
            <a:extLst>
              <a:ext uri="{FF2B5EF4-FFF2-40B4-BE49-F238E27FC236}">
                <a16:creationId xmlns:a16="http://schemas.microsoft.com/office/drawing/2014/main" id="{50EBDACF-1C25-4BA6-8E5B-87C0F2C752DA}"/>
              </a:ext>
            </a:extLst>
          </p:cNvPr>
          <p:cNvGrpSpPr/>
          <p:nvPr/>
        </p:nvGrpSpPr>
        <p:grpSpPr>
          <a:xfrm>
            <a:off x="2883693" y="2221003"/>
            <a:ext cx="6424613" cy="4094191"/>
            <a:chOff x="2883693" y="2221003"/>
            <a:chExt cx="6424613" cy="4094191"/>
          </a:xfrm>
        </p:grpSpPr>
        <p:pic>
          <p:nvPicPr>
            <p:cNvPr id="6" name="圖片 5">
              <a:extLst>
                <a:ext uri="{FF2B5EF4-FFF2-40B4-BE49-F238E27FC236}">
                  <a16:creationId xmlns:a16="http://schemas.microsoft.com/office/drawing/2014/main" id="{D5DDD556-8C97-4FD4-A18A-218B624B6CC2}"/>
                </a:ext>
              </a:extLst>
            </p:cNvPr>
            <p:cNvPicPr/>
            <p:nvPr/>
          </p:nvPicPr>
          <p:blipFill>
            <a:blip r:embed="rId3"/>
            <a:stretch>
              <a:fillRect/>
            </a:stretch>
          </p:blipFill>
          <p:spPr>
            <a:xfrm>
              <a:off x="2883693" y="2221003"/>
              <a:ext cx="6424613" cy="4094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1">
              <a:extLst>
                <a:ext uri="{FF2B5EF4-FFF2-40B4-BE49-F238E27FC236}">
                  <a16:creationId xmlns:a16="http://schemas.microsoft.com/office/drawing/2014/main" id="{6945C14C-8348-454F-9019-C0BDF9CB178E}"/>
                </a:ext>
              </a:extLst>
            </p:cNvPr>
            <p:cNvSpPr/>
            <p:nvPr/>
          </p:nvSpPr>
          <p:spPr>
            <a:xfrm>
              <a:off x="3851753" y="2686833"/>
              <a:ext cx="3025036" cy="17098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035053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fontScale="90000"/>
          </a:bodyPr>
          <a:lstStyle/>
          <a:p>
            <a:pPr fontAlgn="base"/>
            <a:r>
              <a:rPr lang="zh-TW" altLang="zh-TW" sz="4400" dirty="0"/>
              <a:t>支援向量機</a:t>
            </a:r>
            <a:r>
              <a:rPr lang="en-US" altLang="zh-TW" sz="4400" dirty="0"/>
              <a:t>(Support Vector Machine)</a:t>
            </a:r>
            <a:endParaRPr lang="en-US" altLang="zh-TW" dirty="0"/>
          </a:p>
        </p:txBody>
      </p:sp>
      <p:pic>
        <p:nvPicPr>
          <p:cNvPr id="5" name="圖片 4">
            <a:extLst>
              <a:ext uri="{FF2B5EF4-FFF2-40B4-BE49-F238E27FC236}">
                <a16:creationId xmlns:a16="http://schemas.microsoft.com/office/drawing/2014/main" id="{5A55E28C-958D-4CF0-B4D0-E2367D6E2CAC}"/>
              </a:ext>
            </a:extLst>
          </p:cNvPr>
          <p:cNvPicPr>
            <a:picLocks noChangeAspect="1"/>
          </p:cNvPicPr>
          <p:nvPr/>
        </p:nvPicPr>
        <p:blipFill>
          <a:blip r:embed="rId3"/>
          <a:stretch>
            <a:fillRect/>
          </a:stretch>
        </p:blipFill>
        <p:spPr>
          <a:xfrm>
            <a:off x="1250345" y="1508167"/>
            <a:ext cx="9691309" cy="4913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37270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fontScale="90000"/>
          </a:bodyPr>
          <a:lstStyle/>
          <a:p>
            <a:pPr fontAlgn="base"/>
            <a:r>
              <a:rPr lang="zh-TW" altLang="zh-TW" sz="4400" dirty="0"/>
              <a:t>支援向量機</a:t>
            </a:r>
            <a:r>
              <a:rPr lang="en-US" altLang="zh-TW" sz="4400" dirty="0"/>
              <a:t>(Support Vector Machine)</a:t>
            </a:r>
            <a:endParaRPr lang="en-US" altLang="zh-TW" dirty="0"/>
          </a:p>
        </p:txBody>
      </p:sp>
      <p:pic>
        <p:nvPicPr>
          <p:cNvPr id="6" name="圖片 5">
            <a:extLst>
              <a:ext uri="{FF2B5EF4-FFF2-40B4-BE49-F238E27FC236}">
                <a16:creationId xmlns:a16="http://schemas.microsoft.com/office/drawing/2014/main" id="{6DDDDCA4-FD7E-4C1F-AF4A-93477B64BEDE}"/>
              </a:ext>
            </a:extLst>
          </p:cNvPr>
          <p:cNvPicPr>
            <a:picLocks noChangeAspect="1"/>
          </p:cNvPicPr>
          <p:nvPr/>
        </p:nvPicPr>
        <p:blipFill>
          <a:blip r:embed="rId3"/>
          <a:stretch>
            <a:fillRect/>
          </a:stretch>
        </p:blipFill>
        <p:spPr>
          <a:xfrm>
            <a:off x="1186193" y="1483952"/>
            <a:ext cx="9949315" cy="5089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21661A8B-868D-4297-8B66-38E6D7E4393D}"/>
              </a:ext>
            </a:extLst>
          </p:cNvPr>
          <p:cNvSpPr txBox="1"/>
          <p:nvPr/>
        </p:nvSpPr>
        <p:spPr>
          <a:xfrm>
            <a:off x="5018759" y="1958139"/>
            <a:ext cx="1550655" cy="497444"/>
          </a:xfrm>
          <a:prstGeom prst="rect">
            <a:avLst/>
          </a:prstGeom>
          <a:noFill/>
        </p:spPr>
        <p:txBody>
          <a:bodyPr wrap="square" rtlCol="0">
            <a:spAutoFit/>
          </a:bodyPr>
          <a:lstStyle/>
          <a:p>
            <a:pP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多一個</a:t>
            </a:r>
            <a:r>
              <a:rPr lang="en-US" altLang="zh-TW" sz="2000" dirty="0">
                <a:solidFill>
                  <a:schemeClr val="bg1"/>
                </a:solidFill>
                <a:latin typeface="微軟正黑體" panose="020B0604030504040204" pitchFamily="34" charset="-120"/>
                <a:ea typeface="微軟正黑體" panose="020B0604030504040204" pitchFamily="34" charset="-120"/>
              </a:rPr>
              <a:t>Z</a:t>
            </a:r>
            <a:r>
              <a:rPr lang="zh-TW" altLang="en-US" sz="2000" dirty="0">
                <a:solidFill>
                  <a:schemeClr val="bg1"/>
                </a:solidFill>
                <a:latin typeface="微軟正黑體" panose="020B0604030504040204" pitchFamily="34" charset="-120"/>
                <a:ea typeface="微軟正黑體" panose="020B0604030504040204" pitchFamily="34" charset="-120"/>
              </a:rPr>
              <a:t>軸</a:t>
            </a:r>
            <a:endParaRPr lang="en-US" altLang="zh-TW" sz="2000" dirty="0">
              <a:solidFill>
                <a:schemeClr val="bg1"/>
              </a:solidFill>
              <a:latin typeface="微軟正黑體" panose="020B0604030504040204" pitchFamily="34" charset="-120"/>
              <a:ea typeface="微軟正黑體" panose="020B0604030504040204" pitchFamily="34" charset="-120"/>
            </a:endParaRPr>
          </a:p>
        </p:txBody>
      </p:sp>
      <p:cxnSp>
        <p:nvCxnSpPr>
          <p:cNvPr id="3" name="直線單箭頭接點 2">
            <a:extLst>
              <a:ext uri="{FF2B5EF4-FFF2-40B4-BE49-F238E27FC236}">
                <a16:creationId xmlns:a16="http://schemas.microsoft.com/office/drawing/2014/main" id="{E18FDCB3-5841-4430-9F5A-9E646ECEBC8F}"/>
              </a:ext>
            </a:extLst>
          </p:cNvPr>
          <p:cNvCxnSpPr>
            <a:cxnSpLocks/>
            <a:stCxn id="7" idx="1"/>
          </p:cNvCxnSpPr>
          <p:nvPr/>
        </p:nvCxnSpPr>
        <p:spPr>
          <a:xfrm flipH="1">
            <a:off x="4604426" y="2206861"/>
            <a:ext cx="414333" cy="2487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BFBBDDEC-2915-460E-8965-14AD452D78A4}"/>
              </a:ext>
            </a:extLst>
          </p:cNvPr>
          <p:cNvCxnSpPr>
            <a:cxnSpLocks/>
          </p:cNvCxnSpPr>
          <p:nvPr/>
        </p:nvCxnSpPr>
        <p:spPr>
          <a:xfrm>
            <a:off x="6292533" y="2254934"/>
            <a:ext cx="400097" cy="1490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6B2383B5-CEBF-4976-9CD1-7ADA4C305DE0}"/>
              </a:ext>
            </a:extLst>
          </p:cNvPr>
          <p:cNvSpPr txBox="1"/>
          <p:nvPr/>
        </p:nvSpPr>
        <p:spPr>
          <a:xfrm>
            <a:off x="5881181" y="5236361"/>
            <a:ext cx="1222799" cy="497444"/>
          </a:xfrm>
          <a:prstGeom prst="rect">
            <a:avLst/>
          </a:prstGeom>
          <a:noFill/>
        </p:spPr>
        <p:txBody>
          <a:bodyPr wrap="square" rtlCol="0">
            <a:spAutoFit/>
          </a:bodyPr>
          <a:lstStyle/>
          <a:p>
            <a:pPr>
              <a:lnSpc>
                <a:spcPct val="150000"/>
              </a:lnSpc>
            </a:pPr>
            <a:r>
              <a:rPr lang="en-US" altLang="zh-TW" sz="2000" dirty="0" err="1">
                <a:solidFill>
                  <a:srgbClr val="FF0000"/>
                </a:solidFill>
                <a:latin typeface="微軟正黑體" panose="020B0604030504040204" pitchFamily="34" charset="-120"/>
                <a:ea typeface="微軟正黑體" panose="020B0604030504040204" pitchFamily="34" charset="-120"/>
              </a:rPr>
              <a:t>xy</a:t>
            </a:r>
            <a:r>
              <a:rPr lang="en-US" altLang="zh-TW" sz="2000" dirty="0">
                <a:solidFill>
                  <a:srgbClr val="FF0000"/>
                </a:solidFill>
                <a:latin typeface="微軟正黑體" panose="020B0604030504040204" pitchFamily="34" charset="-120"/>
                <a:ea typeface="微軟正黑體" panose="020B0604030504040204" pitchFamily="34" charset="-120"/>
              </a:rPr>
              <a:t> = 0</a:t>
            </a:r>
          </a:p>
        </p:txBody>
      </p:sp>
      <p:sp>
        <p:nvSpPr>
          <p:cNvPr id="15" name="文字方塊 14">
            <a:extLst>
              <a:ext uri="{FF2B5EF4-FFF2-40B4-BE49-F238E27FC236}">
                <a16:creationId xmlns:a16="http://schemas.microsoft.com/office/drawing/2014/main" id="{8BD0B0BB-84FB-49EC-BE29-97566B06D68A}"/>
              </a:ext>
            </a:extLst>
          </p:cNvPr>
          <p:cNvSpPr txBox="1"/>
          <p:nvPr/>
        </p:nvSpPr>
        <p:spPr>
          <a:xfrm>
            <a:off x="5881180" y="3899491"/>
            <a:ext cx="1222799" cy="497444"/>
          </a:xfrm>
          <a:prstGeom prst="rect">
            <a:avLst/>
          </a:prstGeom>
          <a:noFill/>
        </p:spPr>
        <p:txBody>
          <a:bodyPr wrap="square" rtlCol="0">
            <a:spAutoFit/>
          </a:bodyPr>
          <a:lstStyle/>
          <a:p>
            <a:pPr>
              <a:lnSpc>
                <a:spcPct val="150000"/>
              </a:lnSpc>
            </a:pPr>
            <a:r>
              <a:rPr lang="en-US" altLang="zh-TW" sz="2000" dirty="0" err="1">
                <a:solidFill>
                  <a:schemeClr val="bg1">
                    <a:lumMod val="75000"/>
                    <a:lumOff val="25000"/>
                  </a:schemeClr>
                </a:solidFill>
                <a:latin typeface="微軟正黑體" panose="020B0604030504040204" pitchFamily="34" charset="-120"/>
                <a:ea typeface="微軟正黑體" panose="020B0604030504040204" pitchFamily="34" charset="-120"/>
              </a:rPr>
              <a:t>xy</a:t>
            </a:r>
            <a:r>
              <a:rPr lang="en-US" altLang="zh-TW" sz="2000" dirty="0">
                <a:solidFill>
                  <a:schemeClr val="bg1">
                    <a:lumMod val="75000"/>
                    <a:lumOff val="25000"/>
                  </a:schemeClr>
                </a:solidFill>
                <a:latin typeface="微軟正黑體" panose="020B0604030504040204" pitchFamily="34" charset="-120"/>
                <a:ea typeface="微軟正黑體" panose="020B0604030504040204" pitchFamily="34" charset="-120"/>
              </a:rPr>
              <a:t> = 1</a:t>
            </a:r>
          </a:p>
        </p:txBody>
      </p:sp>
      <p:sp>
        <p:nvSpPr>
          <p:cNvPr id="16" name="文字方塊 15">
            <a:extLst>
              <a:ext uri="{FF2B5EF4-FFF2-40B4-BE49-F238E27FC236}">
                <a16:creationId xmlns:a16="http://schemas.microsoft.com/office/drawing/2014/main" id="{6DD7DA43-B589-46A7-BF20-2C88BB84D249}"/>
              </a:ext>
            </a:extLst>
          </p:cNvPr>
          <p:cNvSpPr txBox="1"/>
          <p:nvPr/>
        </p:nvSpPr>
        <p:spPr>
          <a:xfrm>
            <a:off x="5881179" y="2659561"/>
            <a:ext cx="1222799" cy="497444"/>
          </a:xfrm>
          <a:prstGeom prst="rect">
            <a:avLst/>
          </a:prstGeom>
          <a:noFill/>
        </p:spPr>
        <p:txBody>
          <a:bodyPr wrap="square" rtlCol="0">
            <a:spAutoFit/>
          </a:bodyPr>
          <a:lstStyle/>
          <a:p>
            <a:pPr>
              <a:lnSpc>
                <a:spcPct val="150000"/>
              </a:lnSpc>
            </a:pPr>
            <a:r>
              <a:rPr lang="en-US" altLang="zh-TW" sz="2000" dirty="0" err="1">
                <a:solidFill>
                  <a:srgbClr val="00B050"/>
                </a:solidFill>
                <a:latin typeface="微軟正黑體" panose="020B0604030504040204" pitchFamily="34" charset="-120"/>
                <a:ea typeface="微軟正黑體" panose="020B0604030504040204" pitchFamily="34" charset="-120"/>
              </a:rPr>
              <a:t>xy</a:t>
            </a:r>
            <a:r>
              <a:rPr lang="en-US" altLang="zh-TW" sz="2000" dirty="0">
                <a:solidFill>
                  <a:srgbClr val="00B050"/>
                </a:solidFill>
                <a:latin typeface="微軟正黑體" panose="020B0604030504040204" pitchFamily="34" charset="-120"/>
                <a:ea typeface="微軟正黑體" panose="020B0604030504040204" pitchFamily="34" charset="-120"/>
              </a:rPr>
              <a:t> = 2</a:t>
            </a:r>
          </a:p>
        </p:txBody>
      </p:sp>
    </p:spTree>
    <p:extLst>
      <p:ext uri="{BB962C8B-B14F-4D97-AF65-F5344CB8AC3E}">
        <p14:creationId xmlns:p14="http://schemas.microsoft.com/office/powerpoint/2010/main" val="22691547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pic>
        <p:nvPicPr>
          <p:cNvPr id="6" name="圖片 5">
            <a:extLst>
              <a:ext uri="{FF2B5EF4-FFF2-40B4-BE49-F238E27FC236}">
                <a16:creationId xmlns:a16="http://schemas.microsoft.com/office/drawing/2014/main" id="{6B6606A8-0780-4F86-87DD-39098535B1A6}"/>
              </a:ext>
            </a:extLst>
          </p:cNvPr>
          <p:cNvPicPr/>
          <p:nvPr/>
        </p:nvPicPr>
        <p:blipFill>
          <a:blip r:embed="rId3"/>
          <a:stretch>
            <a:fillRect/>
          </a:stretch>
        </p:blipFill>
        <p:spPr>
          <a:xfrm>
            <a:off x="1966142" y="1632105"/>
            <a:ext cx="8459153" cy="4623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609383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D3FC8D9-C0D4-4E41-AA95-4FC8F721978A}"/>
              </a:ext>
            </a:extLst>
          </p:cNvPr>
          <p:cNvSpPr>
            <a:spLocks noGrp="1"/>
          </p:cNvSpPr>
          <p:nvPr>
            <p:ph type="title"/>
          </p:nvPr>
        </p:nvSpPr>
        <p:spPr>
          <a:xfrm>
            <a:off x="914401" y="284769"/>
            <a:ext cx="9344130" cy="943628"/>
          </a:xfrm>
        </p:spPr>
        <p:txBody>
          <a:bodyPr vert="horz" lIns="91440" tIns="45720" rIns="91440" bIns="45720" rtlCol="0" anchor="b">
            <a:normAutofit/>
          </a:bodyPr>
          <a:lstStyle/>
          <a:p>
            <a:pPr fontAlgn="base"/>
            <a:r>
              <a:rPr lang="zh-TW" altLang="zh-TW" dirty="0"/>
              <a:t>支援向量機</a:t>
            </a:r>
            <a:r>
              <a:rPr lang="en-US" altLang="zh-TW" dirty="0"/>
              <a:t>(Support Vector Machine)</a:t>
            </a:r>
          </a:p>
        </p:txBody>
      </p:sp>
      <p:sp>
        <p:nvSpPr>
          <p:cNvPr id="3" name="矩形 2">
            <a:extLst>
              <a:ext uri="{FF2B5EF4-FFF2-40B4-BE49-F238E27FC236}">
                <a16:creationId xmlns:a16="http://schemas.microsoft.com/office/drawing/2014/main" id="{F6E29816-DCA8-4E0F-AFEA-2AD7DEE4D085}"/>
              </a:ext>
            </a:extLst>
          </p:cNvPr>
          <p:cNvSpPr/>
          <p:nvPr/>
        </p:nvSpPr>
        <p:spPr>
          <a:xfrm>
            <a:off x="974521" y="1417579"/>
            <a:ext cx="10242958" cy="659540"/>
          </a:xfrm>
          <a:prstGeom prst="rect">
            <a:avLst/>
          </a:prstGeom>
        </p:spPr>
        <p:txBody>
          <a:bodyPr wrap="square">
            <a:spAutoFit/>
          </a:bodyPr>
          <a:lstStyle/>
          <a:p>
            <a:pPr>
              <a:lnSpc>
                <a:spcPct val="150000"/>
              </a:lnSpc>
            </a:pPr>
            <a:r>
              <a:rPr lang="zh-TW" altLang="en-US" sz="2800" dirty="0">
                <a:latin typeface="微軟正黑體" panose="020B0604030504040204" pitchFamily="34" charset="-120"/>
                <a:ea typeface="微軟正黑體" panose="020B0604030504040204" pitchFamily="34" charset="-120"/>
              </a:rPr>
              <a:t>實際程式：</a:t>
            </a:r>
            <a:r>
              <a:rPr lang="en-US" altLang="zh-TW" sz="2800" dirty="0">
                <a:solidFill>
                  <a:srgbClr val="FFFF00"/>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https://github.com/adashofdata/muffin-cupcake</a:t>
            </a:r>
            <a:endParaRPr lang="en-US" altLang="zh-TW" sz="2800" dirty="0">
              <a:solidFill>
                <a:srgbClr val="FFFF00"/>
              </a:solidFill>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2769D1B8-FBCC-4224-A9BC-58D67659D9FD}"/>
              </a:ext>
            </a:extLst>
          </p:cNvPr>
          <p:cNvPicPr>
            <a:picLocks noChangeAspect="1"/>
          </p:cNvPicPr>
          <p:nvPr/>
        </p:nvPicPr>
        <p:blipFill>
          <a:blip r:embed="rId4"/>
          <a:stretch>
            <a:fillRect/>
          </a:stretch>
        </p:blipFill>
        <p:spPr>
          <a:xfrm>
            <a:off x="3368298" y="2459320"/>
            <a:ext cx="5455403" cy="4113911"/>
          </a:xfrm>
          <a:prstGeom prst="roundRect">
            <a:avLst>
              <a:gd name="adj" fmla="val 473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93799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離子">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CC4F44-154A-4E67-B129-1B5389E9F993}">
  <ds:schemaRefs>
    <ds:schemaRef ds:uri="http://www.w3.org/XML/1998/namespace"/>
    <ds:schemaRef ds:uri="http://schemas.openxmlformats.org/package/2006/metadata/core-properties"/>
    <ds:schemaRef ds:uri="http://schemas.microsoft.com/office/2006/metadata/properties"/>
    <ds:schemaRef ds:uri="71af3243-3dd4-4a8d-8c0d-dd76da1f02a5"/>
    <ds:schemaRef ds:uri="http://purl.org/dc/terms/"/>
    <ds:schemaRef ds:uri="16c05727-aa75-4e4a-9b5f-8a80a1165891"/>
    <ds:schemaRef ds:uri="http://schemas.microsoft.com/office/2006/documentManagement/types"/>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6953E32-00D6-4FFB-AD6B-B2091BB3289C}">
  <ds:schemaRefs>
    <ds:schemaRef ds:uri="http://schemas.microsoft.com/sharepoint/v3/contenttype/forms"/>
  </ds:schemaRefs>
</ds:datastoreItem>
</file>

<file path=customXml/itemProps3.xml><?xml version="1.0" encoding="utf-8"?>
<ds:datastoreItem xmlns:ds="http://schemas.openxmlformats.org/officeDocument/2006/customXml" ds:itemID="{AB5FFD32-E0A8-4E83-80B3-20612105D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數位離子設計</Template>
  <TotalTime>0</TotalTime>
  <Words>4815</Words>
  <Application>Microsoft Office PowerPoint</Application>
  <PresentationFormat>寬螢幕</PresentationFormat>
  <Paragraphs>656</Paragraphs>
  <Slides>125</Slides>
  <Notes>125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125</vt:i4>
      </vt:variant>
    </vt:vector>
  </HeadingPairs>
  <TitlesOfParts>
    <vt:vector size="135" baseType="lpstr">
      <vt:lpstr>Microsoft JhengHei UI</vt:lpstr>
      <vt:lpstr>微軟正黑體</vt:lpstr>
      <vt:lpstr>新細明體</vt:lpstr>
      <vt:lpstr>Arial</vt:lpstr>
      <vt:lpstr>Calibri</vt:lpstr>
      <vt:lpstr>Century Gothic</vt:lpstr>
      <vt:lpstr>Hack</vt:lpstr>
      <vt:lpstr>Times New Roman</vt:lpstr>
      <vt:lpstr>Wingdings 3</vt:lpstr>
      <vt:lpstr>離子</vt:lpstr>
      <vt:lpstr>人工智慧 &amp;  機器學習簡介</vt:lpstr>
      <vt:lpstr>Applications of Artificial Intelligence and ML in Business</vt:lpstr>
      <vt:lpstr>人工智慧 Artificial Intelligence 機器學習 Machine Learning 深度學習 Deep Learning</vt:lpstr>
      <vt:lpstr>人工智慧、機器學習 、深度學習 </vt:lpstr>
      <vt:lpstr>PowerPoint 簡報</vt:lpstr>
      <vt:lpstr>PowerPoint 簡報</vt:lpstr>
      <vt:lpstr>PowerPoint 簡報</vt:lpstr>
      <vt:lpstr>監督式學習與非監督式學習的差異</vt:lpstr>
      <vt:lpstr>PowerPoint 簡報</vt:lpstr>
      <vt:lpstr>PowerPoint 簡報</vt:lpstr>
      <vt:lpstr>機器學習  Machine Learning</vt:lpstr>
      <vt:lpstr>PowerPoint 簡報</vt:lpstr>
      <vt:lpstr>PowerPoint 簡報</vt:lpstr>
      <vt:lpstr>機器學習 Machine Learning</vt:lpstr>
      <vt:lpstr>機器學習 Machine Learning</vt:lpstr>
      <vt:lpstr>一些機器學習演算法</vt:lpstr>
      <vt:lpstr>Linear Regression</vt:lpstr>
      <vt:lpstr>Linear Regression</vt:lpstr>
      <vt:lpstr>Linear Regression</vt:lpstr>
      <vt:lpstr>Linear Regression</vt:lpstr>
      <vt:lpstr>貝氏機率 Naïve Bayes Algorithm</vt:lpstr>
      <vt:lpstr>Naïve Bayes Algorithm</vt:lpstr>
      <vt:lpstr>Naïve Bayes Algorithm</vt:lpstr>
      <vt:lpstr>決策樹 Decision Tree</vt:lpstr>
      <vt:lpstr>Decision Tree</vt:lpstr>
      <vt:lpstr>Decision Tree</vt:lpstr>
      <vt:lpstr>Decision Tree</vt:lpstr>
      <vt:lpstr> Logistic Regression</vt:lpstr>
      <vt:lpstr>Logistic Regression</vt:lpstr>
      <vt:lpstr>Logistic Regression</vt:lpstr>
      <vt:lpstr>Logistic Regression</vt:lpstr>
      <vt:lpstr>Logistic Regression</vt:lpstr>
      <vt:lpstr>Logistic Regression</vt:lpstr>
      <vt:lpstr>Logistic Regression</vt:lpstr>
      <vt:lpstr>Neural Network</vt:lpstr>
      <vt:lpstr>Neural Network</vt:lpstr>
      <vt:lpstr>Neural Network</vt:lpstr>
      <vt:lpstr>Deep Learning</vt:lpstr>
      <vt:lpstr>Neural Network</vt:lpstr>
      <vt:lpstr>Neural Network</vt:lpstr>
      <vt:lpstr>Neural Network</vt:lpstr>
      <vt:lpstr>Neural Network</vt:lpstr>
      <vt:lpstr>PowerPoint 簡報</vt:lpstr>
      <vt:lpstr>PowerPoint 簡報</vt:lpstr>
      <vt:lpstr>梯度下降 Gradient Descent</vt:lpstr>
      <vt:lpstr>梯度下降 Gradient Descent</vt:lpstr>
      <vt:lpstr>梯度下降 Gradient Descent</vt:lpstr>
      <vt:lpstr>梯度下降 Gradient Descent</vt:lpstr>
      <vt:lpstr>梯度下降 Gradient Descent</vt:lpstr>
      <vt:lpstr>K-Means Clustering</vt:lpstr>
      <vt:lpstr>K-Means Clustering</vt:lpstr>
      <vt:lpstr>K-Means Clustering</vt:lpstr>
      <vt:lpstr>K-Means Clustering</vt:lpstr>
      <vt:lpstr>訓練與測試 Training &amp; Testing</vt:lpstr>
      <vt:lpstr>訓練與測試  Training &amp; Testing</vt:lpstr>
      <vt:lpstr>訓練與測試  Training &amp; Testing</vt:lpstr>
      <vt:lpstr>訓練與測試  Training &amp; Testing</vt:lpstr>
      <vt:lpstr>訓練與測試  Training &amp; Testing</vt:lpstr>
      <vt:lpstr>訓練與測試  Training &amp; Testing</vt:lpstr>
      <vt:lpstr>交互驗證 Cross Validation</vt:lpstr>
      <vt:lpstr>機器學習 Machine Learning</vt:lpstr>
      <vt:lpstr>機器學習 Machine Learning</vt:lpstr>
      <vt:lpstr> Perceptron Learning Algorithm (PLA)</vt:lpstr>
      <vt:lpstr>Perceptron Learning Algorithm (PLA)</vt:lpstr>
      <vt:lpstr>Perceptron Learning Algorithm (PLA)</vt:lpstr>
      <vt:lpstr>Perceptron Learning Algorithm (PLA)</vt:lpstr>
      <vt:lpstr>Perceptron Learning Algorithm (PLA)</vt:lpstr>
      <vt:lpstr>Perceptron Learning Algorithm (PLA)</vt:lpstr>
      <vt:lpstr>Perceptron Learning Algorithm (PLA)</vt:lpstr>
      <vt:lpstr>Perceptron Learning Algorithm (PLA)</vt:lpstr>
      <vt:lpstr>Perceptron Learning Algorithm (PLA)</vt:lpstr>
      <vt:lpstr>Perceptron Learning Algorithm (PLA)</vt:lpstr>
      <vt:lpstr>支援向量機 Support Vector Machine ( SVM)</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為什麼需要三維？</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支援向量機(Support Vector Machine)</vt:lpstr>
      <vt:lpstr>卷積神經網絡(Convolutional Neural Network)簡稱CNN</vt:lpstr>
      <vt:lpstr>PowerPoint 簡報</vt:lpstr>
      <vt:lpstr>卷積神經網絡(C N N)</vt:lpstr>
      <vt:lpstr>卷積神經網絡(C N N)</vt:lpstr>
      <vt:lpstr>卷積神經網絡(C N N)</vt:lpstr>
      <vt:lpstr>卷積神經網絡(C N N)</vt:lpstr>
      <vt:lpstr>卷積神經網絡(C N N)</vt:lpstr>
      <vt:lpstr>卷積神經網絡(C N N)</vt:lpstr>
      <vt:lpstr>卷積神經網絡(C N N)</vt:lpstr>
      <vt:lpstr>卷積神經網絡(C N N)</vt:lpstr>
      <vt:lpstr>卷積神經網絡(C N N)</vt:lpstr>
      <vt:lpstr>時間序列資料:  Recurrent Neural Network (RNN, LSTM) </vt:lpstr>
      <vt:lpstr>PowerPoint 簡報</vt:lpstr>
      <vt:lpstr>AlphaGo: Reinforcement Learning</vt:lpstr>
      <vt:lpstr>PowerPoint 簡報</vt:lpstr>
      <vt:lpstr>YOLO —  You Only Look Once 介紹</vt:lpstr>
      <vt:lpstr>You Only Live Once!</vt:lpstr>
      <vt:lpstr>Detection　Model</vt:lpstr>
      <vt:lpstr>Detection Model</vt:lpstr>
      <vt:lpstr>DetectionModel</vt:lpstr>
      <vt:lpstr>Intel OpenVINO介紹</vt:lpstr>
      <vt:lpstr>Intel OpenVINO介紹</vt:lpstr>
      <vt:lpstr>Intel OpenVINO介紹</vt:lpstr>
      <vt:lpstr>感謝您！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2020-12-28T06:13:40Z</dcterms:created>
  <dcterms:modified xsi:type="dcterms:W3CDTF">2021-08-16T08:35:44Z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